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18288000" cy="10287000"/>
  <p:notesSz cx="6858000" cy="9144000"/>
  <p:embeddedFontLst>
    <p:embeddedFont>
      <p:font typeface="Montserrat" panose="00000500000000000000" pitchFamily="2" charset="0"/>
      <p:regular r:id="rId39"/>
    </p:embeddedFont>
    <p:embeddedFont>
      <p:font typeface="Montserrat Bold" panose="00000800000000000000" charset="0"/>
      <p:regular r:id="rId40"/>
    </p:embeddedFont>
    <p:embeddedFont>
      <p:font typeface="Noto Serif Display" panose="020B0604020202020204"/>
      <p:regular r:id="rId41"/>
    </p:embeddedFont>
    <p:embeddedFont>
      <p:font typeface="Open Sans" panose="020B0606030504020204" pitchFamily="34" charset="0"/>
      <p:regular r:id="rId42"/>
    </p:embeddedFont>
    <p:embeddedFont>
      <p:font typeface="Open Sans Bold" panose="020B0806030504020204" charset="0"/>
      <p:regular r:id="rId43"/>
    </p:embeddedFont>
    <p:embeddedFont>
      <p:font typeface="Poppins Bold" panose="020B0604020202020204" charset="0"/>
      <p:regular r:id="rId44"/>
    </p:embeddedFont>
    <p:embeddedFont>
      <p:font typeface="Saira Stencil One" panose="020B0604020202020204" charset="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5" d="100"/>
          <a:sy n="65" d="100"/>
        </p:scale>
        <p:origin x="384"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2.sv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3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6.jpe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5986091" y="6832432"/>
            <a:ext cx="560735" cy="577536"/>
          </a:xfrm>
          <a:custGeom>
            <a:avLst/>
            <a:gdLst/>
            <a:ahLst/>
            <a:cxnLst/>
            <a:rect l="l" t="t" r="r" b="b"/>
            <a:pathLst>
              <a:path w="560735" h="577536">
                <a:moveTo>
                  <a:pt x="0" y="0"/>
                </a:moveTo>
                <a:lnTo>
                  <a:pt x="560735" y="0"/>
                </a:lnTo>
                <a:lnTo>
                  <a:pt x="560735" y="577537"/>
                </a:lnTo>
                <a:lnTo>
                  <a:pt x="0" y="5775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5" name="Group 5"/>
          <p:cNvGrpSpPr/>
          <p:nvPr/>
        </p:nvGrpSpPr>
        <p:grpSpPr>
          <a:xfrm>
            <a:off x="18181857" y="8291827"/>
            <a:ext cx="106143" cy="966473"/>
            <a:chOff x="0" y="0"/>
            <a:chExt cx="626900" cy="5708159"/>
          </a:xfrm>
        </p:grpSpPr>
        <p:sp>
          <p:nvSpPr>
            <p:cNvPr id="6" name="Freeform 6"/>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7" name="TextBox 7"/>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8" name="TextBox 8"/>
          <p:cNvSpPr txBox="1"/>
          <p:nvPr/>
        </p:nvSpPr>
        <p:spPr>
          <a:xfrm>
            <a:off x="2105577" y="612113"/>
            <a:ext cx="14076845" cy="5088788"/>
          </a:xfrm>
          <a:prstGeom prst="rect">
            <a:avLst/>
          </a:prstGeom>
        </p:spPr>
        <p:txBody>
          <a:bodyPr lIns="0" tIns="0" rIns="0" bIns="0" rtlCol="0" anchor="t">
            <a:spAutoFit/>
          </a:bodyPr>
          <a:lstStyle/>
          <a:p>
            <a:pPr algn="ctr">
              <a:lnSpc>
                <a:spcPts val="19898"/>
              </a:lnSpc>
              <a:spcBef>
                <a:spcPct val="0"/>
              </a:spcBef>
            </a:pPr>
            <a:r>
              <a:rPr lang="en-US" sz="14213">
                <a:solidFill>
                  <a:srgbClr val="FFFFFF"/>
                </a:solidFill>
                <a:latin typeface="Poppins Bold"/>
              </a:rPr>
              <a:t>NHẬP MÔN KĨ THUẬT DỮ LIỆU</a:t>
            </a:r>
          </a:p>
        </p:txBody>
      </p:sp>
      <p:sp>
        <p:nvSpPr>
          <p:cNvPr id="9" name="TextBox 9"/>
          <p:cNvSpPr txBox="1"/>
          <p:nvPr/>
        </p:nvSpPr>
        <p:spPr>
          <a:xfrm>
            <a:off x="6763183" y="6803792"/>
            <a:ext cx="4406298" cy="577666"/>
          </a:xfrm>
          <a:prstGeom prst="rect">
            <a:avLst/>
          </a:prstGeom>
        </p:spPr>
        <p:txBody>
          <a:bodyPr lIns="0" tIns="0" rIns="0" bIns="0" rtlCol="0" anchor="t">
            <a:spAutoFit/>
          </a:bodyPr>
          <a:lstStyle/>
          <a:p>
            <a:pPr algn="l">
              <a:lnSpc>
                <a:spcPts val="4883"/>
              </a:lnSpc>
              <a:spcBef>
                <a:spcPct val="0"/>
              </a:spcBef>
            </a:pPr>
            <a:r>
              <a:rPr lang="en-US" sz="3488">
                <a:solidFill>
                  <a:srgbClr val="FFFFFF"/>
                </a:solidFill>
                <a:latin typeface="Open Sans"/>
              </a:rPr>
              <a:t>TS. Nguyễn Chí Kiên</a:t>
            </a:r>
          </a:p>
        </p:txBody>
      </p:sp>
      <p:sp>
        <p:nvSpPr>
          <p:cNvPr id="10" name="Freeform 10"/>
          <p:cNvSpPr/>
          <p:nvPr/>
        </p:nvSpPr>
        <p:spPr>
          <a:xfrm>
            <a:off x="5986091" y="7714290"/>
            <a:ext cx="560735" cy="577536"/>
          </a:xfrm>
          <a:custGeom>
            <a:avLst/>
            <a:gdLst/>
            <a:ahLst/>
            <a:cxnLst/>
            <a:rect l="l" t="t" r="r" b="b"/>
            <a:pathLst>
              <a:path w="560735" h="577536">
                <a:moveTo>
                  <a:pt x="0" y="0"/>
                </a:moveTo>
                <a:lnTo>
                  <a:pt x="560735" y="0"/>
                </a:lnTo>
                <a:lnTo>
                  <a:pt x="560735" y="577537"/>
                </a:lnTo>
                <a:lnTo>
                  <a:pt x="0" y="57753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TextBox 11"/>
          <p:cNvSpPr txBox="1"/>
          <p:nvPr/>
        </p:nvSpPr>
        <p:spPr>
          <a:xfrm>
            <a:off x="6763183" y="7685650"/>
            <a:ext cx="5703277" cy="577666"/>
          </a:xfrm>
          <a:prstGeom prst="rect">
            <a:avLst/>
          </a:prstGeom>
        </p:spPr>
        <p:txBody>
          <a:bodyPr lIns="0" tIns="0" rIns="0" bIns="0" rtlCol="0" anchor="t">
            <a:spAutoFit/>
          </a:bodyPr>
          <a:lstStyle/>
          <a:p>
            <a:pPr algn="l">
              <a:lnSpc>
                <a:spcPts val="4883"/>
              </a:lnSpc>
              <a:spcBef>
                <a:spcPct val="0"/>
              </a:spcBef>
            </a:pPr>
            <a:r>
              <a:rPr lang="en-US" sz="3488">
                <a:solidFill>
                  <a:srgbClr val="FFFFFF"/>
                </a:solidFill>
                <a:latin typeface="Open Sans"/>
              </a:rPr>
              <a:t>ThS. Trương Vĩnh Linh</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2147279"/>
            <a:ext cx="12452475" cy="47625"/>
            <a:chOff x="0" y="0"/>
            <a:chExt cx="3279664" cy="12543"/>
          </a:xfrm>
        </p:grpSpPr>
        <p:sp>
          <p:nvSpPr>
            <p:cNvPr id="8" name="Freeform 8"/>
            <p:cNvSpPr/>
            <p:nvPr/>
          </p:nvSpPr>
          <p:spPr>
            <a:xfrm>
              <a:off x="0" y="0"/>
              <a:ext cx="3279664" cy="12543"/>
            </a:xfrm>
            <a:custGeom>
              <a:avLst/>
              <a:gdLst/>
              <a:ahLst/>
              <a:cxnLst/>
              <a:rect l="l" t="t" r="r" b="b"/>
              <a:pathLst>
                <a:path w="3279664" h="12543">
                  <a:moveTo>
                    <a:pt x="6272" y="0"/>
                  </a:moveTo>
                  <a:lnTo>
                    <a:pt x="3273392" y="0"/>
                  </a:lnTo>
                  <a:cubicBezTo>
                    <a:pt x="3275056" y="0"/>
                    <a:pt x="3276651" y="661"/>
                    <a:pt x="3277827" y="1837"/>
                  </a:cubicBezTo>
                  <a:cubicBezTo>
                    <a:pt x="3279003" y="3013"/>
                    <a:pt x="3279664" y="4608"/>
                    <a:pt x="3279664" y="6272"/>
                  </a:cubicBezTo>
                  <a:lnTo>
                    <a:pt x="3279664" y="6272"/>
                  </a:lnTo>
                  <a:cubicBezTo>
                    <a:pt x="3279664" y="7935"/>
                    <a:pt x="3279003" y="9530"/>
                    <a:pt x="3277827" y="10706"/>
                  </a:cubicBezTo>
                  <a:cubicBezTo>
                    <a:pt x="3276651" y="11882"/>
                    <a:pt x="3275056" y="12543"/>
                    <a:pt x="3273392"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3279664" cy="60168"/>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904875"/>
            <a:ext cx="12452475" cy="1021715"/>
          </a:xfrm>
          <a:prstGeom prst="rect">
            <a:avLst/>
          </a:prstGeom>
        </p:spPr>
        <p:txBody>
          <a:bodyPr lIns="0" tIns="0" rIns="0" bIns="0" rtlCol="0" anchor="t">
            <a:spAutoFit/>
          </a:bodyPr>
          <a:lstStyle/>
          <a:p>
            <a:pPr algn="l">
              <a:lnSpc>
                <a:spcPts val="8260"/>
              </a:lnSpc>
              <a:spcBef>
                <a:spcPct val="0"/>
              </a:spcBef>
            </a:pPr>
            <a:r>
              <a:rPr lang="en-US" sz="5900">
                <a:solidFill>
                  <a:srgbClr val="FFFFFF"/>
                </a:solidFill>
                <a:latin typeface="Saira Stencil One"/>
              </a:rPr>
              <a:t>2.2. CÁC BƯỚC TIỀN XỬ LÝ DỮ LIỆU</a:t>
            </a:r>
          </a:p>
        </p:txBody>
      </p:sp>
      <p:sp>
        <p:nvSpPr>
          <p:cNvPr id="11" name="TextBox 11"/>
          <p:cNvSpPr txBox="1"/>
          <p:nvPr/>
        </p:nvSpPr>
        <p:spPr>
          <a:xfrm>
            <a:off x="11567927" y="4449799"/>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01</a:t>
            </a:r>
          </a:p>
        </p:txBody>
      </p:sp>
      <p:sp>
        <p:nvSpPr>
          <p:cNvPr id="12" name="TextBox 12"/>
          <p:cNvSpPr txBox="1"/>
          <p:nvPr/>
        </p:nvSpPr>
        <p:spPr>
          <a:xfrm>
            <a:off x="11567927" y="6589977"/>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02</a:t>
            </a:r>
          </a:p>
        </p:txBody>
      </p:sp>
      <p:sp>
        <p:nvSpPr>
          <p:cNvPr id="13" name="TextBox 13"/>
          <p:cNvSpPr txBox="1"/>
          <p:nvPr/>
        </p:nvSpPr>
        <p:spPr>
          <a:xfrm>
            <a:off x="1028700" y="2324094"/>
            <a:ext cx="14196285" cy="7962906"/>
          </a:xfrm>
          <a:prstGeom prst="rect">
            <a:avLst/>
          </a:prstGeom>
        </p:spPr>
        <p:txBody>
          <a:bodyPr lIns="0" tIns="0" rIns="0" bIns="0" rtlCol="0" anchor="t">
            <a:spAutoFit/>
          </a:bodyPr>
          <a:lstStyle/>
          <a:p>
            <a:pPr algn="just">
              <a:lnSpc>
                <a:spcPts val="9149"/>
              </a:lnSpc>
            </a:pPr>
            <a:r>
              <a:rPr lang="en-US" sz="4999">
                <a:solidFill>
                  <a:srgbClr val="FFFFFF"/>
                </a:solidFill>
                <a:latin typeface="Montserrat Bold"/>
              </a:rPr>
              <a:t>Các bước tiền xử lý dữ liệu:</a:t>
            </a:r>
          </a:p>
          <a:p>
            <a:pPr marL="1079484" lvl="1" indent="-539742" algn="just">
              <a:lnSpc>
                <a:spcPts val="9149"/>
              </a:lnSpc>
              <a:buFont typeface="Arial"/>
              <a:buChar char="•"/>
            </a:pPr>
            <a:r>
              <a:rPr lang="en-US" sz="4999">
                <a:solidFill>
                  <a:srgbClr val="FFFFFF"/>
                </a:solidFill>
                <a:latin typeface="Montserrat Bold"/>
              </a:rPr>
              <a:t>Loại bỏ biến không cần thiết</a:t>
            </a:r>
          </a:p>
          <a:p>
            <a:pPr marL="1079484" lvl="1" indent="-539742" algn="just">
              <a:lnSpc>
                <a:spcPts val="9149"/>
              </a:lnSpc>
              <a:buFont typeface="Arial"/>
              <a:buChar char="•"/>
            </a:pPr>
            <a:r>
              <a:rPr lang="en-US" sz="4999">
                <a:solidFill>
                  <a:srgbClr val="FFFFFF"/>
                </a:solidFill>
                <a:latin typeface="Montserrat Bold"/>
              </a:rPr>
              <a:t>Xác định biến dự đoán và mục tiêu</a:t>
            </a:r>
          </a:p>
          <a:p>
            <a:pPr marL="1079484" lvl="1" indent="-539742" algn="just">
              <a:lnSpc>
                <a:spcPts val="9149"/>
              </a:lnSpc>
              <a:buFont typeface="Arial"/>
              <a:buChar char="•"/>
            </a:pPr>
            <a:r>
              <a:rPr lang="en-US" sz="4999">
                <a:solidFill>
                  <a:srgbClr val="FFFFFF"/>
                </a:solidFill>
                <a:latin typeface="Montserrat Bold"/>
              </a:rPr>
              <a:t>Xử lý giá trị thiếu và ngoại lai</a:t>
            </a:r>
          </a:p>
          <a:p>
            <a:pPr marL="1079484" lvl="1" indent="-539742" algn="just">
              <a:lnSpc>
                <a:spcPts val="9149"/>
              </a:lnSpc>
              <a:buFont typeface="Arial"/>
              <a:buChar char="•"/>
            </a:pPr>
            <a:r>
              <a:rPr lang="en-US" sz="4999">
                <a:solidFill>
                  <a:srgbClr val="FFFFFF"/>
                </a:solidFill>
                <a:latin typeface="Montserrat Bold"/>
              </a:rPr>
              <a:t>Chuẩn hóa dữ liệu</a:t>
            </a:r>
          </a:p>
          <a:p>
            <a:pPr algn="just">
              <a:lnSpc>
                <a:spcPts val="9149"/>
              </a:lnSpc>
            </a:pPr>
            <a:endParaRPr lang="en-US" sz="4999">
              <a:solidFill>
                <a:srgbClr val="FFFFFF"/>
              </a:solidFill>
              <a:latin typeface="Montserrat Bold"/>
            </a:endParaRPr>
          </a:p>
          <a:p>
            <a:pPr algn="just">
              <a:lnSpc>
                <a:spcPts val="9149"/>
              </a:lnSpc>
            </a:pPr>
            <a:endParaRPr lang="en-US" sz="4999">
              <a:solidFill>
                <a:srgbClr val="FFFFFF"/>
              </a:solidFill>
              <a:latin typeface="Montserrat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646832" y="5511744"/>
            <a:ext cx="11751190" cy="9550513"/>
          </a:xfrm>
          <a:custGeom>
            <a:avLst/>
            <a:gdLst/>
            <a:ahLst/>
            <a:cxnLst/>
            <a:rect l="l" t="t" r="r" b="b"/>
            <a:pathLst>
              <a:path w="11751190" h="9550513">
                <a:moveTo>
                  <a:pt x="0" y="0"/>
                </a:moveTo>
                <a:lnTo>
                  <a:pt x="11751191" y="0"/>
                </a:lnTo>
                <a:lnTo>
                  <a:pt x="11751191" y="9550512"/>
                </a:lnTo>
                <a:lnTo>
                  <a:pt x="0" y="9550512"/>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2147279"/>
            <a:ext cx="12452475" cy="47625"/>
            <a:chOff x="0" y="0"/>
            <a:chExt cx="3279664" cy="12543"/>
          </a:xfrm>
        </p:grpSpPr>
        <p:sp>
          <p:nvSpPr>
            <p:cNvPr id="8" name="Freeform 8"/>
            <p:cNvSpPr/>
            <p:nvPr/>
          </p:nvSpPr>
          <p:spPr>
            <a:xfrm>
              <a:off x="0" y="0"/>
              <a:ext cx="3279664" cy="12543"/>
            </a:xfrm>
            <a:custGeom>
              <a:avLst/>
              <a:gdLst/>
              <a:ahLst/>
              <a:cxnLst/>
              <a:rect l="l" t="t" r="r" b="b"/>
              <a:pathLst>
                <a:path w="3279664" h="12543">
                  <a:moveTo>
                    <a:pt x="6272" y="0"/>
                  </a:moveTo>
                  <a:lnTo>
                    <a:pt x="3273392" y="0"/>
                  </a:lnTo>
                  <a:cubicBezTo>
                    <a:pt x="3275056" y="0"/>
                    <a:pt x="3276651" y="661"/>
                    <a:pt x="3277827" y="1837"/>
                  </a:cubicBezTo>
                  <a:cubicBezTo>
                    <a:pt x="3279003" y="3013"/>
                    <a:pt x="3279664" y="4608"/>
                    <a:pt x="3279664" y="6272"/>
                  </a:cubicBezTo>
                  <a:lnTo>
                    <a:pt x="3279664" y="6272"/>
                  </a:lnTo>
                  <a:cubicBezTo>
                    <a:pt x="3279664" y="7935"/>
                    <a:pt x="3279003" y="9530"/>
                    <a:pt x="3277827" y="10706"/>
                  </a:cubicBezTo>
                  <a:cubicBezTo>
                    <a:pt x="3276651" y="11882"/>
                    <a:pt x="3275056" y="12543"/>
                    <a:pt x="3273392"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3279664" cy="60168"/>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22225"/>
            <a:ext cx="13493727" cy="1908175"/>
          </a:xfrm>
          <a:prstGeom prst="rect">
            <a:avLst/>
          </a:prstGeom>
        </p:spPr>
        <p:txBody>
          <a:bodyPr lIns="0" tIns="0" rIns="0" bIns="0" rtlCol="0" anchor="t">
            <a:spAutoFit/>
          </a:bodyPr>
          <a:lstStyle/>
          <a:p>
            <a:pPr algn="l">
              <a:lnSpc>
                <a:spcPts val="7700"/>
              </a:lnSpc>
              <a:spcBef>
                <a:spcPct val="0"/>
              </a:spcBef>
            </a:pPr>
            <a:r>
              <a:rPr lang="en-US" sz="5500">
                <a:solidFill>
                  <a:srgbClr val="FFFFFF"/>
                </a:solidFill>
                <a:latin typeface="Saira Stencil One"/>
              </a:rPr>
              <a:t>2.3. CHIA DỮ LIỆU THÀNH TẬP TRAIN VÀ TẬP TEST</a:t>
            </a:r>
          </a:p>
        </p:txBody>
      </p:sp>
      <p:sp>
        <p:nvSpPr>
          <p:cNvPr id="11" name="TextBox 11"/>
          <p:cNvSpPr txBox="1"/>
          <p:nvPr/>
        </p:nvSpPr>
        <p:spPr>
          <a:xfrm>
            <a:off x="11567927" y="4449799"/>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01</a:t>
            </a:r>
          </a:p>
        </p:txBody>
      </p:sp>
      <p:sp>
        <p:nvSpPr>
          <p:cNvPr id="12" name="TextBox 12"/>
          <p:cNvSpPr txBox="1"/>
          <p:nvPr/>
        </p:nvSpPr>
        <p:spPr>
          <a:xfrm>
            <a:off x="11567927" y="6589977"/>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02</a:t>
            </a:r>
          </a:p>
        </p:txBody>
      </p:sp>
      <p:sp>
        <p:nvSpPr>
          <p:cNvPr id="13" name="TextBox 13"/>
          <p:cNvSpPr txBox="1"/>
          <p:nvPr/>
        </p:nvSpPr>
        <p:spPr>
          <a:xfrm>
            <a:off x="587801" y="3644276"/>
            <a:ext cx="17396667" cy="3108579"/>
          </a:xfrm>
          <a:prstGeom prst="rect">
            <a:avLst/>
          </a:prstGeom>
        </p:spPr>
        <p:txBody>
          <a:bodyPr lIns="0" tIns="0" rIns="0" bIns="0" rtlCol="0" anchor="t">
            <a:spAutoFit/>
          </a:bodyPr>
          <a:lstStyle/>
          <a:p>
            <a:pPr algn="l">
              <a:lnSpc>
                <a:spcPts val="8417"/>
              </a:lnSpc>
            </a:pPr>
            <a:r>
              <a:rPr lang="en-US" sz="4599">
                <a:solidFill>
                  <a:srgbClr val="FFFFFF"/>
                </a:solidFill>
                <a:latin typeface="Montserrat Bold"/>
              </a:rPr>
              <a:t>Dữ liệu được phân chia thành tập train (70%) và tập test (30%), sau nhiều lần thử nghiệm thì chúng tôi thấy cách phân chia này là tối ưu nhất, cho ra hiệu quả cao nhất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1625301" y="2252986"/>
            <a:ext cx="5781029" cy="5781029"/>
            <a:chOff x="0" y="0"/>
            <a:chExt cx="812800" cy="812800"/>
          </a:xfrm>
        </p:grpSpPr>
        <p:sp>
          <p:nvSpPr>
            <p:cNvPr id="5" name="Freeform 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7032B"/>
            </a:solidFill>
          </p:spPr>
          <p:txBody>
            <a:bodyPr/>
            <a:lstStyle/>
            <a:p>
              <a:endParaRPr lang="en-US"/>
            </a:p>
          </p:txBody>
        </p:sp>
        <p:sp>
          <p:nvSpPr>
            <p:cNvPr id="6" name="TextBox 6"/>
            <p:cNvSpPr txBox="1"/>
            <p:nvPr/>
          </p:nvSpPr>
          <p:spPr>
            <a:xfrm>
              <a:off x="76200" y="28575"/>
              <a:ext cx="660400" cy="708025"/>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8181857" y="8291827"/>
            <a:ext cx="106143" cy="966473"/>
            <a:chOff x="0" y="0"/>
            <a:chExt cx="626900" cy="5708159"/>
          </a:xfrm>
        </p:grpSpPr>
        <p:sp>
          <p:nvSpPr>
            <p:cNvPr id="8" name="Freeform 8"/>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9" name="TextBox 9"/>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036996" y="2205361"/>
            <a:ext cx="10298697" cy="47625"/>
            <a:chOff x="0" y="0"/>
            <a:chExt cx="2712414" cy="12543"/>
          </a:xfrm>
        </p:grpSpPr>
        <p:sp>
          <p:nvSpPr>
            <p:cNvPr id="11" name="Freeform 11"/>
            <p:cNvSpPr/>
            <p:nvPr/>
          </p:nvSpPr>
          <p:spPr>
            <a:xfrm>
              <a:off x="0" y="0"/>
              <a:ext cx="2712414" cy="12543"/>
            </a:xfrm>
            <a:custGeom>
              <a:avLst/>
              <a:gdLst/>
              <a:ahLst/>
              <a:cxnLst/>
              <a:rect l="l" t="t" r="r" b="b"/>
              <a:pathLst>
                <a:path w="2712414" h="12543">
                  <a:moveTo>
                    <a:pt x="6272" y="0"/>
                  </a:moveTo>
                  <a:lnTo>
                    <a:pt x="2706143" y="0"/>
                  </a:lnTo>
                  <a:cubicBezTo>
                    <a:pt x="2707806" y="0"/>
                    <a:pt x="2709401" y="661"/>
                    <a:pt x="2710577" y="1837"/>
                  </a:cubicBezTo>
                  <a:cubicBezTo>
                    <a:pt x="2711753" y="3013"/>
                    <a:pt x="2712414" y="4608"/>
                    <a:pt x="2712414" y="6272"/>
                  </a:cubicBezTo>
                  <a:lnTo>
                    <a:pt x="2712414" y="6272"/>
                  </a:lnTo>
                  <a:cubicBezTo>
                    <a:pt x="2712414" y="7935"/>
                    <a:pt x="2711753" y="9530"/>
                    <a:pt x="2710577" y="10706"/>
                  </a:cubicBezTo>
                  <a:cubicBezTo>
                    <a:pt x="2709401" y="11882"/>
                    <a:pt x="2707806" y="12543"/>
                    <a:pt x="2706143"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12" name="TextBox 12"/>
            <p:cNvSpPr txBox="1"/>
            <p:nvPr/>
          </p:nvSpPr>
          <p:spPr>
            <a:xfrm>
              <a:off x="0" y="-47625"/>
              <a:ext cx="2712414" cy="60168"/>
            </a:xfrm>
            <a:prstGeom prst="rect">
              <a:avLst/>
            </a:prstGeom>
          </p:spPr>
          <p:txBody>
            <a:bodyPr lIns="50800" tIns="50800" rIns="50800" bIns="50800" rtlCol="0" anchor="ctr"/>
            <a:lstStyle/>
            <a:p>
              <a:pPr algn="ctr">
                <a:lnSpc>
                  <a:spcPts val="2239"/>
                </a:lnSpc>
              </a:pPr>
              <a:endParaRPr/>
            </a:p>
          </p:txBody>
        </p:sp>
      </p:grpSp>
      <p:sp>
        <p:nvSpPr>
          <p:cNvPr id="13" name="TextBox 13"/>
          <p:cNvSpPr txBox="1"/>
          <p:nvPr/>
        </p:nvSpPr>
        <p:spPr>
          <a:xfrm>
            <a:off x="1028209" y="1186900"/>
            <a:ext cx="10597092" cy="1009769"/>
          </a:xfrm>
          <a:prstGeom prst="rect">
            <a:avLst/>
          </a:prstGeom>
        </p:spPr>
        <p:txBody>
          <a:bodyPr lIns="0" tIns="0" rIns="0" bIns="0" rtlCol="0" anchor="t">
            <a:spAutoFit/>
          </a:bodyPr>
          <a:lstStyle/>
          <a:p>
            <a:pPr algn="l">
              <a:lnSpc>
                <a:spcPts val="8393"/>
              </a:lnSpc>
              <a:spcBef>
                <a:spcPct val="0"/>
              </a:spcBef>
            </a:pPr>
            <a:r>
              <a:rPr lang="en-US" sz="5995">
                <a:solidFill>
                  <a:srgbClr val="FFFFFF"/>
                </a:solidFill>
                <a:latin typeface="Saira Stencil One"/>
              </a:rPr>
              <a:t>3. PHƯƠNG PHÁP DỰ ĐOÁN</a:t>
            </a:r>
          </a:p>
        </p:txBody>
      </p:sp>
      <p:sp>
        <p:nvSpPr>
          <p:cNvPr id="14" name="TextBox 14"/>
          <p:cNvSpPr txBox="1"/>
          <p:nvPr/>
        </p:nvSpPr>
        <p:spPr>
          <a:xfrm>
            <a:off x="1782806" y="7324806"/>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03</a:t>
            </a:r>
          </a:p>
        </p:txBody>
      </p:sp>
      <p:sp>
        <p:nvSpPr>
          <p:cNvPr id="15" name="TextBox 15"/>
          <p:cNvSpPr txBox="1"/>
          <p:nvPr/>
        </p:nvSpPr>
        <p:spPr>
          <a:xfrm>
            <a:off x="1028700" y="2856862"/>
            <a:ext cx="14196285" cy="5434965"/>
          </a:xfrm>
          <a:prstGeom prst="rect">
            <a:avLst/>
          </a:prstGeom>
        </p:spPr>
        <p:txBody>
          <a:bodyPr lIns="0" tIns="0" rIns="0" bIns="0" rtlCol="0" anchor="t">
            <a:spAutoFit/>
          </a:bodyPr>
          <a:lstStyle/>
          <a:p>
            <a:pPr algn="l">
              <a:lnSpc>
                <a:spcPts val="10980"/>
              </a:lnSpc>
            </a:pPr>
            <a:r>
              <a:rPr lang="en-US" sz="6000">
                <a:solidFill>
                  <a:srgbClr val="FFFFFF"/>
                </a:solidFill>
                <a:latin typeface="Saira Stencil One"/>
              </a:rPr>
              <a:t>3.1. CÁC THUẬT TOÁN SỬ DỤNG</a:t>
            </a:r>
          </a:p>
          <a:p>
            <a:pPr algn="l">
              <a:lnSpc>
                <a:spcPts val="10980"/>
              </a:lnSpc>
            </a:pPr>
            <a:r>
              <a:rPr lang="en-US" sz="6000">
                <a:solidFill>
                  <a:srgbClr val="FFFFFF"/>
                </a:solidFill>
                <a:latin typeface="Saira Stencil One"/>
              </a:rPr>
              <a:t>3.2. HÀM PREDICT_PROBA</a:t>
            </a:r>
          </a:p>
          <a:p>
            <a:pPr algn="l">
              <a:lnSpc>
                <a:spcPts val="10980"/>
              </a:lnSpc>
            </a:pPr>
            <a:r>
              <a:rPr lang="en-US" sz="6000">
                <a:solidFill>
                  <a:srgbClr val="FFFFFF"/>
                </a:solidFill>
                <a:latin typeface="Saira Stencil One"/>
              </a:rPr>
              <a:t>3.3. QUY ĐỔI XÁC SUẤT THÀNH ĐIỂM</a:t>
            </a:r>
          </a:p>
          <a:p>
            <a:pPr algn="l">
              <a:lnSpc>
                <a:spcPts val="10980"/>
              </a:lnSpc>
            </a:pPr>
            <a:endParaRPr lang="en-US" sz="6000">
              <a:solidFill>
                <a:srgbClr val="FFFFFF"/>
              </a:solidFill>
              <a:latin typeface="Saira Stencil One"/>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570473" y="1804823"/>
            <a:ext cx="10147098" cy="103633"/>
            <a:chOff x="0" y="0"/>
            <a:chExt cx="2672487" cy="27294"/>
          </a:xfrm>
        </p:grpSpPr>
        <p:sp>
          <p:nvSpPr>
            <p:cNvPr id="8" name="Freeform 8"/>
            <p:cNvSpPr/>
            <p:nvPr/>
          </p:nvSpPr>
          <p:spPr>
            <a:xfrm>
              <a:off x="0" y="0"/>
              <a:ext cx="2672487" cy="27294"/>
            </a:xfrm>
            <a:custGeom>
              <a:avLst/>
              <a:gdLst/>
              <a:ahLst/>
              <a:cxnLst/>
              <a:rect l="l" t="t" r="r" b="b"/>
              <a:pathLst>
                <a:path w="2672487" h="27294">
                  <a:moveTo>
                    <a:pt x="13647" y="0"/>
                  </a:moveTo>
                  <a:lnTo>
                    <a:pt x="2658840" y="0"/>
                  </a:lnTo>
                  <a:cubicBezTo>
                    <a:pt x="2666377" y="0"/>
                    <a:pt x="2672487" y="6110"/>
                    <a:pt x="2672487" y="13647"/>
                  </a:cubicBezTo>
                  <a:lnTo>
                    <a:pt x="2672487" y="13647"/>
                  </a:lnTo>
                  <a:cubicBezTo>
                    <a:pt x="2672487" y="17267"/>
                    <a:pt x="2671049" y="20738"/>
                    <a:pt x="2668490" y="23297"/>
                  </a:cubicBezTo>
                  <a:cubicBezTo>
                    <a:pt x="2665930" y="25857"/>
                    <a:pt x="2662459" y="27294"/>
                    <a:pt x="2658840" y="27294"/>
                  </a:cubicBezTo>
                  <a:lnTo>
                    <a:pt x="13647" y="27294"/>
                  </a:lnTo>
                  <a:cubicBezTo>
                    <a:pt x="6110" y="27294"/>
                    <a:pt x="0" y="21184"/>
                    <a:pt x="0" y="13647"/>
                  </a:cubicBezTo>
                  <a:lnTo>
                    <a:pt x="0" y="13647"/>
                  </a:lnTo>
                  <a:cubicBezTo>
                    <a:pt x="0" y="6110"/>
                    <a:pt x="6110" y="0"/>
                    <a:pt x="13647" y="0"/>
                  </a:cubicBezTo>
                  <a:close/>
                </a:path>
              </a:pathLst>
            </a:custGeom>
            <a:solidFill>
              <a:srgbClr val="4ADEDD"/>
            </a:solidFill>
          </p:spPr>
          <p:txBody>
            <a:bodyPr/>
            <a:lstStyle/>
            <a:p>
              <a:endParaRPr lang="en-US"/>
            </a:p>
          </p:txBody>
        </p:sp>
        <p:sp>
          <p:nvSpPr>
            <p:cNvPr id="9" name="TextBox 9"/>
            <p:cNvSpPr txBox="1"/>
            <p:nvPr/>
          </p:nvSpPr>
          <p:spPr>
            <a:xfrm>
              <a:off x="0" y="-47625"/>
              <a:ext cx="2672487" cy="74919"/>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367209" y="877722"/>
            <a:ext cx="14022463" cy="927100"/>
          </a:xfrm>
          <a:prstGeom prst="rect">
            <a:avLst/>
          </a:prstGeom>
        </p:spPr>
        <p:txBody>
          <a:bodyPr lIns="0" tIns="0" rIns="0" bIns="0" rtlCol="0" anchor="t">
            <a:spAutoFit/>
          </a:bodyPr>
          <a:lstStyle/>
          <a:p>
            <a:pPr algn="ctr">
              <a:lnSpc>
                <a:spcPts val="7699"/>
              </a:lnSpc>
              <a:spcBef>
                <a:spcPct val="0"/>
              </a:spcBef>
            </a:pPr>
            <a:r>
              <a:rPr lang="en-US" sz="5499">
                <a:solidFill>
                  <a:srgbClr val="FFFFFF"/>
                </a:solidFill>
                <a:latin typeface="Saira Stencil One"/>
              </a:rPr>
              <a:t>3.1. CÁC THUẬT TOÁN SỬ DỤNG</a:t>
            </a:r>
          </a:p>
        </p:txBody>
      </p:sp>
      <p:sp>
        <p:nvSpPr>
          <p:cNvPr id="11" name="Freeform 11"/>
          <p:cNvSpPr/>
          <p:nvPr/>
        </p:nvSpPr>
        <p:spPr>
          <a:xfrm>
            <a:off x="2102551" y="2223061"/>
            <a:ext cx="10343127" cy="7035239"/>
          </a:xfrm>
          <a:custGeom>
            <a:avLst/>
            <a:gdLst/>
            <a:ahLst/>
            <a:cxnLst/>
            <a:rect l="l" t="t" r="r" b="b"/>
            <a:pathLst>
              <a:path w="10343127" h="7035239">
                <a:moveTo>
                  <a:pt x="0" y="0"/>
                </a:moveTo>
                <a:lnTo>
                  <a:pt x="10343128" y="0"/>
                </a:lnTo>
                <a:lnTo>
                  <a:pt x="10343128" y="7035239"/>
                </a:lnTo>
                <a:lnTo>
                  <a:pt x="0" y="7035239"/>
                </a:lnTo>
                <a:lnTo>
                  <a:pt x="0" y="0"/>
                </a:lnTo>
                <a:close/>
              </a:path>
            </a:pathLst>
          </a:custGeom>
          <a:blipFill>
            <a:blip r:embed="rId4"/>
            <a:stretch>
              <a:fillRect t="-1594" r="-3919" b="-1594"/>
            </a:stretch>
          </a:blipFill>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1860550"/>
            <a:ext cx="11146713" cy="47625"/>
            <a:chOff x="0" y="0"/>
            <a:chExt cx="2935760" cy="12543"/>
          </a:xfrm>
        </p:grpSpPr>
        <p:sp>
          <p:nvSpPr>
            <p:cNvPr id="8" name="Freeform 8"/>
            <p:cNvSpPr/>
            <p:nvPr/>
          </p:nvSpPr>
          <p:spPr>
            <a:xfrm>
              <a:off x="0" y="0"/>
              <a:ext cx="2935760" cy="12543"/>
            </a:xfrm>
            <a:custGeom>
              <a:avLst/>
              <a:gdLst/>
              <a:ahLst/>
              <a:cxnLst/>
              <a:rect l="l" t="t" r="r" b="b"/>
              <a:pathLst>
                <a:path w="2935760" h="12543">
                  <a:moveTo>
                    <a:pt x="6272" y="0"/>
                  </a:moveTo>
                  <a:lnTo>
                    <a:pt x="2929488" y="0"/>
                  </a:lnTo>
                  <a:cubicBezTo>
                    <a:pt x="2931152" y="0"/>
                    <a:pt x="2932747" y="661"/>
                    <a:pt x="2933923" y="1837"/>
                  </a:cubicBezTo>
                  <a:cubicBezTo>
                    <a:pt x="2935099" y="3013"/>
                    <a:pt x="2935760" y="4608"/>
                    <a:pt x="2935760" y="6272"/>
                  </a:cubicBezTo>
                  <a:lnTo>
                    <a:pt x="2935760" y="6272"/>
                  </a:lnTo>
                  <a:cubicBezTo>
                    <a:pt x="2935760" y="7935"/>
                    <a:pt x="2935099" y="9530"/>
                    <a:pt x="2933923" y="10706"/>
                  </a:cubicBezTo>
                  <a:cubicBezTo>
                    <a:pt x="2932747" y="11882"/>
                    <a:pt x="2931152" y="12543"/>
                    <a:pt x="292948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2935760" cy="60168"/>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495226" y="350995"/>
            <a:ext cx="15812013" cy="1448417"/>
          </a:xfrm>
          <a:prstGeom prst="rect">
            <a:avLst/>
          </a:prstGeom>
        </p:spPr>
        <p:txBody>
          <a:bodyPr lIns="0" tIns="0" rIns="0" bIns="0" rtlCol="0" anchor="t">
            <a:spAutoFit/>
          </a:bodyPr>
          <a:lstStyle/>
          <a:p>
            <a:pPr algn="l">
              <a:lnSpc>
                <a:spcPts val="12280"/>
              </a:lnSpc>
            </a:pPr>
            <a:r>
              <a:rPr lang="en-US" sz="7675" spc="268">
                <a:solidFill>
                  <a:srgbClr val="FFFFFF"/>
                </a:solidFill>
                <a:latin typeface="Saira Stencil One"/>
              </a:rPr>
              <a:t>3.2. Hàm predict_proba</a:t>
            </a:r>
          </a:p>
        </p:txBody>
      </p:sp>
      <p:sp>
        <p:nvSpPr>
          <p:cNvPr id="11" name="Freeform 11"/>
          <p:cNvSpPr/>
          <p:nvPr/>
        </p:nvSpPr>
        <p:spPr>
          <a:xfrm>
            <a:off x="2537509" y="2821085"/>
            <a:ext cx="13212981" cy="6134877"/>
          </a:xfrm>
          <a:custGeom>
            <a:avLst/>
            <a:gdLst/>
            <a:ahLst/>
            <a:cxnLst/>
            <a:rect l="l" t="t" r="r" b="b"/>
            <a:pathLst>
              <a:path w="13212981" h="6134877">
                <a:moveTo>
                  <a:pt x="0" y="0"/>
                </a:moveTo>
                <a:lnTo>
                  <a:pt x="13212982" y="0"/>
                </a:lnTo>
                <a:lnTo>
                  <a:pt x="13212982" y="6134877"/>
                </a:lnTo>
                <a:lnTo>
                  <a:pt x="0" y="6134877"/>
                </a:lnTo>
                <a:lnTo>
                  <a:pt x="0" y="0"/>
                </a:lnTo>
                <a:close/>
              </a:path>
            </a:pathLst>
          </a:custGeom>
          <a:blipFill>
            <a:blip r:embed="rId4"/>
            <a:stretch>
              <a:fillRect/>
            </a:stretch>
          </a:blipFill>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403794"/>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1720530"/>
            <a:ext cx="13251249" cy="81045"/>
            <a:chOff x="0" y="0"/>
            <a:chExt cx="3490041" cy="21345"/>
          </a:xfrm>
        </p:grpSpPr>
        <p:sp>
          <p:nvSpPr>
            <p:cNvPr id="8" name="Freeform 8"/>
            <p:cNvSpPr/>
            <p:nvPr/>
          </p:nvSpPr>
          <p:spPr>
            <a:xfrm>
              <a:off x="0" y="0"/>
              <a:ext cx="3490041" cy="21345"/>
            </a:xfrm>
            <a:custGeom>
              <a:avLst/>
              <a:gdLst/>
              <a:ahLst/>
              <a:cxnLst/>
              <a:rect l="l" t="t" r="r" b="b"/>
              <a:pathLst>
                <a:path w="3490041" h="21345">
                  <a:moveTo>
                    <a:pt x="10673" y="0"/>
                  </a:moveTo>
                  <a:lnTo>
                    <a:pt x="3479368" y="0"/>
                  </a:lnTo>
                  <a:cubicBezTo>
                    <a:pt x="3485262" y="0"/>
                    <a:pt x="3490041" y="4778"/>
                    <a:pt x="3490041" y="10673"/>
                  </a:cubicBezTo>
                  <a:lnTo>
                    <a:pt x="3490041" y="10673"/>
                  </a:lnTo>
                  <a:cubicBezTo>
                    <a:pt x="3490041" y="16567"/>
                    <a:pt x="3485262" y="21345"/>
                    <a:pt x="3479368" y="21345"/>
                  </a:cubicBezTo>
                  <a:lnTo>
                    <a:pt x="10673" y="21345"/>
                  </a:lnTo>
                  <a:cubicBezTo>
                    <a:pt x="4778" y="21345"/>
                    <a:pt x="0" y="16567"/>
                    <a:pt x="0" y="10673"/>
                  </a:cubicBezTo>
                  <a:lnTo>
                    <a:pt x="0" y="10673"/>
                  </a:lnTo>
                  <a:cubicBezTo>
                    <a:pt x="0" y="4778"/>
                    <a:pt x="4778" y="0"/>
                    <a:pt x="10673" y="0"/>
                  </a:cubicBezTo>
                  <a:close/>
                </a:path>
              </a:pathLst>
            </a:custGeom>
            <a:solidFill>
              <a:srgbClr val="4ADEDD"/>
            </a:solidFill>
          </p:spPr>
          <p:txBody>
            <a:bodyPr/>
            <a:lstStyle/>
            <a:p>
              <a:endParaRPr lang="en-US"/>
            </a:p>
          </p:txBody>
        </p:sp>
        <p:sp>
          <p:nvSpPr>
            <p:cNvPr id="9" name="TextBox 9"/>
            <p:cNvSpPr txBox="1"/>
            <p:nvPr/>
          </p:nvSpPr>
          <p:spPr>
            <a:xfrm>
              <a:off x="0" y="-47625"/>
              <a:ext cx="3490041" cy="68970"/>
            </a:xfrm>
            <a:prstGeom prst="rect">
              <a:avLst/>
            </a:prstGeom>
          </p:spPr>
          <p:txBody>
            <a:bodyPr lIns="50800" tIns="50800" rIns="50800" bIns="50800" rtlCol="0" anchor="ctr"/>
            <a:lstStyle/>
            <a:p>
              <a:pPr algn="ctr">
                <a:lnSpc>
                  <a:spcPts val="2239"/>
                </a:lnSpc>
              </a:pPr>
              <a:endParaRPr/>
            </a:p>
          </p:txBody>
        </p:sp>
      </p:grpSp>
      <p:sp>
        <p:nvSpPr>
          <p:cNvPr id="10" name="Freeform 10"/>
          <p:cNvSpPr/>
          <p:nvPr/>
        </p:nvSpPr>
        <p:spPr>
          <a:xfrm>
            <a:off x="7494355" y="2449208"/>
            <a:ext cx="10315717" cy="6999673"/>
          </a:xfrm>
          <a:custGeom>
            <a:avLst/>
            <a:gdLst/>
            <a:ahLst/>
            <a:cxnLst/>
            <a:rect l="l" t="t" r="r" b="b"/>
            <a:pathLst>
              <a:path w="10315717" h="6999673">
                <a:moveTo>
                  <a:pt x="0" y="0"/>
                </a:moveTo>
                <a:lnTo>
                  <a:pt x="10315717" y="0"/>
                </a:lnTo>
                <a:lnTo>
                  <a:pt x="10315717" y="6999672"/>
                </a:lnTo>
                <a:lnTo>
                  <a:pt x="0" y="6999672"/>
                </a:lnTo>
                <a:lnTo>
                  <a:pt x="0" y="0"/>
                </a:lnTo>
                <a:close/>
              </a:path>
            </a:pathLst>
          </a:custGeom>
          <a:blipFill>
            <a:blip r:embed="rId4"/>
            <a:stretch>
              <a:fillRect r="-2825"/>
            </a:stretch>
          </a:blipFill>
        </p:spPr>
        <p:txBody>
          <a:bodyPr/>
          <a:lstStyle/>
          <a:p>
            <a:endParaRPr lang="en-US"/>
          </a:p>
        </p:txBody>
      </p:sp>
      <p:sp>
        <p:nvSpPr>
          <p:cNvPr id="11" name="Freeform 11"/>
          <p:cNvSpPr/>
          <p:nvPr/>
        </p:nvSpPr>
        <p:spPr>
          <a:xfrm>
            <a:off x="824014" y="4974759"/>
            <a:ext cx="5591545" cy="1948569"/>
          </a:xfrm>
          <a:custGeom>
            <a:avLst/>
            <a:gdLst/>
            <a:ahLst/>
            <a:cxnLst/>
            <a:rect l="l" t="t" r="r" b="b"/>
            <a:pathLst>
              <a:path w="5591545" h="1948569">
                <a:moveTo>
                  <a:pt x="0" y="0"/>
                </a:moveTo>
                <a:lnTo>
                  <a:pt x="5591545" y="0"/>
                </a:lnTo>
                <a:lnTo>
                  <a:pt x="5591545" y="1948569"/>
                </a:lnTo>
                <a:lnTo>
                  <a:pt x="0" y="1948569"/>
                </a:lnTo>
                <a:lnTo>
                  <a:pt x="0" y="0"/>
                </a:lnTo>
                <a:close/>
              </a:path>
            </a:pathLst>
          </a:custGeom>
          <a:blipFill>
            <a:blip r:embed="rId5"/>
            <a:stretch>
              <a:fillRect/>
            </a:stretch>
          </a:blipFill>
        </p:spPr>
        <p:txBody>
          <a:bodyPr/>
          <a:lstStyle/>
          <a:p>
            <a:endParaRPr lang="en-US"/>
          </a:p>
        </p:txBody>
      </p:sp>
      <p:sp>
        <p:nvSpPr>
          <p:cNvPr id="12" name="TextBox 12"/>
          <p:cNvSpPr txBox="1"/>
          <p:nvPr/>
        </p:nvSpPr>
        <p:spPr>
          <a:xfrm>
            <a:off x="824014" y="558824"/>
            <a:ext cx="14916468" cy="1161706"/>
          </a:xfrm>
          <a:prstGeom prst="rect">
            <a:avLst/>
          </a:prstGeom>
        </p:spPr>
        <p:txBody>
          <a:bodyPr lIns="0" tIns="0" rIns="0" bIns="0" rtlCol="0" anchor="t">
            <a:spAutoFit/>
          </a:bodyPr>
          <a:lstStyle/>
          <a:p>
            <a:pPr algn="l">
              <a:lnSpc>
                <a:spcPts val="9468"/>
              </a:lnSpc>
            </a:pPr>
            <a:r>
              <a:rPr lang="en-US" sz="6763">
                <a:solidFill>
                  <a:srgbClr val="FFFFFF"/>
                </a:solidFill>
                <a:latin typeface="Saira Stencil One"/>
              </a:rPr>
              <a:t> 3.3 Quy đổi xác suất thành điểm</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243067" y="1859852"/>
            <a:ext cx="9334089" cy="48323"/>
            <a:chOff x="0" y="0"/>
            <a:chExt cx="2458361" cy="12727"/>
          </a:xfrm>
        </p:grpSpPr>
        <p:sp>
          <p:nvSpPr>
            <p:cNvPr id="8" name="Freeform 8"/>
            <p:cNvSpPr/>
            <p:nvPr/>
          </p:nvSpPr>
          <p:spPr>
            <a:xfrm>
              <a:off x="0" y="0"/>
              <a:ext cx="2458361" cy="12727"/>
            </a:xfrm>
            <a:custGeom>
              <a:avLst/>
              <a:gdLst/>
              <a:ahLst/>
              <a:cxnLst/>
              <a:rect l="l" t="t" r="r" b="b"/>
              <a:pathLst>
                <a:path w="2458361" h="12727">
                  <a:moveTo>
                    <a:pt x="6364" y="0"/>
                  </a:moveTo>
                  <a:lnTo>
                    <a:pt x="2451997" y="0"/>
                  </a:lnTo>
                  <a:cubicBezTo>
                    <a:pt x="2453685" y="0"/>
                    <a:pt x="2455304" y="670"/>
                    <a:pt x="2456497" y="1864"/>
                  </a:cubicBezTo>
                  <a:cubicBezTo>
                    <a:pt x="2457690" y="3057"/>
                    <a:pt x="2458361" y="4676"/>
                    <a:pt x="2458361" y="6364"/>
                  </a:cubicBezTo>
                  <a:lnTo>
                    <a:pt x="2458361" y="6364"/>
                  </a:lnTo>
                  <a:cubicBezTo>
                    <a:pt x="2458361" y="9878"/>
                    <a:pt x="2455512" y="12727"/>
                    <a:pt x="2451997" y="12727"/>
                  </a:cubicBezTo>
                  <a:lnTo>
                    <a:pt x="6364" y="12727"/>
                  </a:lnTo>
                  <a:cubicBezTo>
                    <a:pt x="4676" y="12727"/>
                    <a:pt x="3057" y="12057"/>
                    <a:pt x="1864" y="10863"/>
                  </a:cubicBezTo>
                  <a:cubicBezTo>
                    <a:pt x="670" y="9670"/>
                    <a:pt x="0" y="8051"/>
                    <a:pt x="0" y="6364"/>
                  </a:cubicBezTo>
                  <a:lnTo>
                    <a:pt x="0" y="6364"/>
                  </a:lnTo>
                  <a:cubicBezTo>
                    <a:pt x="0" y="4676"/>
                    <a:pt x="670" y="3057"/>
                    <a:pt x="1864" y="1864"/>
                  </a:cubicBezTo>
                  <a:cubicBezTo>
                    <a:pt x="3057" y="670"/>
                    <a:pt x="4676" y="0"/>
                    <a:pt x="6364" y="0"/>
                  </a:cubicBezTo>
                  <a:close/>
                </a:path>
              </a:pathLst>
            </a:custGeom>
            <a:solidFill>
              <a:srgbClr val="4ADEDD"/>
            </a:solidFill>
          </p:spPr>
          <p:txBody>
            <a:bodyPr/>
            <a:lstStyle/>
            <a:p>
              <a:endParaRPr lang="en-US"/>
            </a:p>
          </p:txBody>
        </p:sp>
        <p:sp>
          <p:nvSpPr>
            <p:cNvPr id="9" name="TextBox 9"/>
            <p:cNvSpPr txBox="1"/>
            <p:nvPr/>
          </p:nvSpPr>
          <p:spPr>
            <a:xfrm>
              <a:off x="0" y="-47625"/>
              <a:ext cx="2458361" cy="60352"/>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722144"/>
            <a:ext cx="9548456" cy="1186031"/>
          </a:xfrm>
          <a:prstGeom prst="rect">
            <a:avLst/>
          </a:prstGeom>
        </p:spPr>
        <p:txBody>
          <a:bodyPr lIns="0" tIns="0" rIns="0" bIns="0" rtlCol="0" anchor="t">
            <a:spAutoFit/>
          </a:bodyPr>
          <a:lstStyle/>
          <a:p>
            <a:pPr algn="ctr">
              <a:lnSpc>
                <a:spcPts val="9703"/>
              </a:lnSpc>
              <a:spcBef>
                <a:spcPct val="0"/>
              </a:spcBef>
            </a:pPr>
            <a:r>
              <a:rPr lang="en-US" sz="6930">
                <a:solidFill>
                  <a:srgbClr val="FFFFFF"/>
                </a:solidFill>
                <a:latin typeface="Saira Stencil One"/>
              </a:rPr>
              <a:t> 4. ỨNG DỤNG THỰC TẾ</a:t>
            </a:r>
          </a:p>
        </p:txBody>
      </p:sp>
      <p:sp>
        <p:nvSpPr>
          <p:cNvPr id="11" name="TextBox 11"/>
          <p:cNvSpPr txBox="1"/>
          <p:nvPr/>
        </p:nvSpPr>
        <p:spPr>
          <a:xfrm>
            <a:off x="1243067" y="2874807"/>
            <a:ext cx="15801867" cy="3765691"/>
          </a:xfrm>
          <a:prstGeom prst="rect">
            <a:avLst/>
          </a:prstGeom>
        </p:spPr>
        <p:txBody>
          <a:bodyPr lIns="0" tIns="0" rIns="0" bIns="0" rtlCol="0" anchor="t">
            <a:spAutoFit/>
          </a:bodyPr>
          <a:lstStyle/>
          <a:p>
            <a:pPr algn="l">
              <a:lnSpc>
                <a:spcPts val="10274"/>
              </a:lnSpc>
            </a:pPr>
            <a:r>
              <a:rPr lang="en-US" sz="5584">
                <a:solidFill>
                  <a:srgbClr val="FFFFFF"/>
                </a:solidFill>
                <a:latin typeface="Saira Stencil One"/>
              </a:rPr>
              <a:t>4.1. Xác định các tương tác quan trọng</a:t>
            </a:r>
          </a:p>
          <a:p>
            <a:pPr algn="l">
              <a:lnSpc>
                <a:spcPts val="10274"/>
              </a:lnSpc>
            </a:pPr>
            <a:r>
              <a:rPr lang="en-US" sz="5584">
                <a:solidFill>
                  <a:srgbClr val="FFFFFF"/>
                </a:solidFill>
                <a:latin typeface="Saira Stencil One"/>
              </a:rPr>
              <a:t>4.2. Chấm điểm khách hàng tiềm năng</a:t>
            </a:r>
          </a:p>
          <a:p>
            <a:pPr algn="l">
              <a:lnSpc>
                <a:spcPts val="10274"/>
              </a:lnSpc>
            </a:pPr>
            <a:r>
              <a:rPr lang="en-US" sz="5584">
                <a:solidFill>
                  <a:srgbClr val="FFFFFF"/>
                </a:solidFill>
                <a:latin typeface="Saira Stencil One"/>
              </a:rPr>
              <a:t>4.3. Tối ưu hóa chiến lược tái mục tiêu</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1860550"/>
            <a:ext cx="12490910" cy="47732"/>
            <a:chOff x="0" y="0"/>
            <a:chExt cx="3289787" cy="12571"/>
          </a:xfrm>
        </p:grpSpPr>
        <p:sp>
          <p:nvSpPr>
            <p:cNvPr id="8" name="Freeform 8"/>
            <p:cNvSpPr/>
            <p:nvPr/>
          </p:nvSpPr>
          <p:spPr>
            <a:xfrm>
              <a:off x="0" y="0"/>
              <a:ext cx="3289787" cy="12571"/>
            </a:xfrm>
            <a:custGeom>
              <a:avLst/>
              <a:gdLst/>
              <a:ahLst/>
              <a:cxnLst/>
              <a:rect l="l" t="t" r="r" b="b"/>
              <a:pathLst>
                <a:path w="3289787" h="12571">
                  <a:moveTo>
                    <a:pt x="6286" y="0"/>
                  </a:moveTo>
                  <a:lnTo>
                    <a:pt x="3283502" y="0"/>
                  </a:lnTo>
                  <a:cubicBezTo>
                    <a:pt x="3285168" y="0"/>
                    <a:pt x="3286767" y="662"/>
                    <a:pt x="3287946" y="1841"/>
                  </a:cubicBezTo>
                  <a:cubicBezTo>
                    <a:pt x="3289125" y="3020"/>
                    <a:pt x="3289787" y="4619"/>
                    <a:pt x="3289787" y="6286"/>
                  </a:cubicBezTo>
                  <a:lnTo>
                    <a:pt x="3289787" y="6286"/>
                  </a:lnTo>
                  <a:cubicBezTo>
                    <a:pt x="3289787" y="7953"/>
                    <a:pt x="3289125" y="9552"/>
                    <a:pt x="3287946" y="10730"/>
                  </a:cubicBezTo>
                  <a:cubicBezTo>
                    <a:pt x="3286767" y="11909"/>
                    <a:pt x="3285168" y="12571"/>
                    <a:pt x="3283502" y="12571"/>
                  </a:cubicBezTo>
                  <a:lnTo>
                    <a:pt x="6286" y="12571"/>
                  </a:lnTo>
                  <a:cubicBezTo>
                    <a:pt x="4619" y="12571"/>
                    <a:pt x="3020" y="11909"/>
                    <a:pt x="1841" y="10730"/>
                  </a:cubicBezTo>
                  <a:cubicBezTo>
                    <a:pt x="662" y="9552"/>
                    <a:pt x="0" y="7953"/>
                    <a:pt x="0" y="6286"/>
                  </a:cubicBezTo>
                  <a:lnTo>
                    <a:pt x="0" y="6286"/>
                  </a:lnTo>
                  <a:cubicBezTo>
                    <a:pt x="0" y="4619"/>
                    <a:pt x="662" y="3020"/>
                    <a:pt x="1841" y="1841"/>
                  </a:cubicBezTo>
                  <a:cubicBezTo>
                    <a:pt x="3020" y="662"/>
                    <a:pt x="4619" y="0"/>
                    <a:pt x="6286" y="0"/>
                  </a:cubicBezTo>
                  <a:close/>
                </a:path>
              </a:pathLst>
            </a:custGeom>
            <a:solidFill>
              <a:srgbClr val="4ADEDD"/>
            </a:solidFill>
          </p:spPr>
          <p:txBody>
            <a:bodyPr/>
            <a:lstStyle/>
            <a:p>
              <a:endParaRPr lang="en-US"/>
            </a:p>
          </p:txBody>
        </p:sp>
        <p:sp>
          <p:nvSpPr>
            <p:cNvPr id="9" name="TextBox 9"/>
            <p:cNvSpPr txBox="1"/>
            <p:nvPr/>
          </p:nvSpPr>
          <p:spPr>
            <a:xfrm>
              <a:off x="0" y="-47625"/>
              <a:ext cx="3289787" cy="60196"/>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691837"/>
            <a:ext cx="15685351" cy="1168713"/>
          </a:xfrm>
          <a:prstGeom prst="rect">
            <a:avLst/>
          </a:prstGeom>
        </p:spPr>
        <p:txBody>
          <a:bodyPr lIns="0" tIns="0" rIns="0" bIns="0" rtlCol="0" anchor="t">
            <a:spAutoFit/>
          </a:bodyPr>
          <a:lstStyle/>
          <a:p>
            <a:pPr algn="l">
              <a:lnSpc>
                <a:spcPts val="10199"/>
              </a:lnSpc>
            </a:pPr>
            <a:r>
              <a:rPr lang="en-US" sz="5543">
                <a:solidFill>
                  <a:srgbClr val="FFFFFF"/>
                </a:solidFill>
                <a:latin typeface="Saira Stencil One"/>
              </a:rPr>
              <a:t>4.1. Xác định các tương tác quan trọng</a:t>
            </a:r>
          </a:p>
        </p:txBody>
      </p:sp>
      <p:sp>
        <p:nvSpPr>
          <p:cNvPr id="11" name="TextBox 11"/>
          <p:cNvSpPr txBox="1"/>
          <p:nvPr/>
        </p:nvSpPr>
        <p:spPr>
          <a:xfrm>
            <a:off x="1028700" y="2828286"/>
            <a:ext cx="16789741" cy="5463541"/>
          </a:xfrm>
          <a:prstGeom prst="rect">
            <a:avLst/>
          </a:prstGeom>
        </p:spPr>
        <p:txBody>
          <a:bodyPr lIns="0" tIns="0" rIns="0" bIns="0" rtlCol="0" anchor="t">
            <a:spAutoFit/>
          </a:bodyPr>
          <a:lstStyle/>
          <a:p>
            <a:pPr algn="l">
              <a:lnSpc>
                <a:spcPts val="5459"/>
              </a:lnSpc>
            </a:pPr>
            <a:r>
              <a:rPr lang="en-US" sz="3899">
                <a:solidFill>
                  <a:srgbClr val="FFFFFF"/>
                </a:solidFill>
                <a:latin typeface="Montserrat Bold"/>
              </a:rPr>
              <a:t>Phân tích hành vi mua hàng của khách hàng tiềm năng gồm xác định các tương tác trên web:</a:t>
            </a:r>
          </a:p>
          <a:p>
            <a:pPr marL="842005" lvl="1" indent="-421003" algn="l">
              <a:lnSpc>
                <a:spcPts val="5459"/>
              </a:lnSpc>
              <a:buFont typeface="Arial"/>
              <a:buChar char="•"/>
            </a:pPr>
            <a:r>
              <a:rPr lang="en-US" sz="3899">
                <a:solidFill>
                  <a:srgbClr val="FFFFFF"/>
                </a:solidFill>
                <a:latin typeface="Montserrat Bold"/>
              </a:rPr>
              <a:t>Xem sản phẩm: Cho thấy sự quan tâm đặc biệt.</a:t>
            </a:r>
          </a:p>
          <a:p>
            <a:pPr marL="842005" lvl="1" indent="-421003" algn="l">
              <a:lnSpc>
                <a:spcPts val="5459"/>
              </a:lnSpc>
              <a:buFont typeface="Arial"/>
              <a:buChar char="•"/>
            </a:pPr>
            <a:r>
              <a:rPr lang="en-US" sz="3899">
                <a:solidFill>
                  <a:srgbClr val="FFFFFF"/>
                </a:solidFill>
                <a:latin typeface="Montserrat Bold"/>
              </a:rPr>
              <a:t>Tìm kiếm: Phản ánh nhu cầu cụ thể của khách.</a:t>
            </a:r>
          </a:p>
          <a:p>
            <a:pPr marL="842005" lvl="1" indent="-421003" algn="l">
              <a:lnSpc>
                <a:spcPts val="5459"/>
              </a:lnSpc>
              <a:buFont typeface="Arial"/>
              <a:buChar char="•"/>
            </a:pPr>
            <a:r>
              <a:rPr lang="en-US" sz="3899">
                <a:solidFill>
                  <a:srgbClr val="FFFFFF"/>
                </a:solidFill>
                <a:latin typeface="Montserrat Bold"/>
              </a:rPr>
              <a:t>Quay lại trang: Dấu hiệu quan tâm tiếp tục hoặc cân nhắc mua hàng.</a:t>
            </a:r>
          </a:p>
          <a:p>
            <a:pPr marL="842005" lvl="1" indent="-421003" algn="l">
              <a:lnSpc>
                <a:spcPts val="5459"/>
              </a:lnSpc>
              <a:buFont typeface="Arial"/>
              <a:buChar char="•"/>
            </a:pPr>
            <a:r>
              <a:rPr lang="en-US" sz="3899">
                <a:solidFill>
                  <a:srgbClr val="FFFFFF"/>
                </a:solidFill>
                <a:latin typeface="Montserrat Bold"/>
              </a:rPr>
              <a:t>Đăng ký bản tin: Thể hiện sự quan tâm liên tục và mong muốn nhận thông tin mới.</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56716" y="1860550"/>
            <a:ext cx="12574910" cy="48051"/>
            <a:chOff x="0" y="0"/>
            <a:chExt cx="3311911" cy="12655"/>
          </a:xfrm>
        </p:grpSpPr>
        <p:sp>
          <p:nvSpPr>
            <p:cNvPr id="8" name="Freeform 8"/>
            <p:cNvSpPr/>
            <p:nvPr/>
          </p:nvSpPr>
          <p:spPr>
            <a:xfrm>
              <a:off x="0" y="0"/>
              <a:ext cx="3311911" cy="12655"/>
            </a:xfrm>
            <a:custGeom>
              <a:avLst/>
              <a:gdLst/>
              <a:ahLst/>
              <a:cxnLst/>
              <a:rect l="l" t="t" r="r" b="b"/>
              <a:pathLst>
                <a:path w="3311911" h="12655">
                  <a:moveTo>
                    <a:pt x="6328" y="0"/>
                  </a:moveTo>
                  <a:lnTo>
                    <a:pt x="3305583" y="0"/>
                  </a:lnTo>
                  <a:cubicBezTo>
                    <a:pt x="3309077" y="0"/>
                    <a:pt x="3311911" y="2833"/>
                    <a:pt x="3311911" y="6328"/>
                  </a:cubicBezTo>
                  <a:lnTo>
                    <a:pt x="3311911" y="6328"/>
                  </a:lnTo>
                  <a:cubicBezTo>
                    <a:pt x="3311911" y="8006"/>
                    <a:pt x="3311244" y="9615"/>
                    <a:pt x="3310057" y="10802"/>
                  </a:cubicBezTo>
                  <a:cubicBezTo>
                    <a:pt x="3308871" y="11989"/>
                    <a:pt x="3307261" y="12655"/>
                    <a:pt x="3305583" y="12655"/>
                  </a:cubicBezTo>
                  <a:lnTo>
                    <a:pt x="6328" y="12655"/>
                  </a:lnTo>
                  <a:cubicBezTo>
                    <a:pt x="2833" y="12655"/>
                    <a:pt x="0" y="9822"/>
                    <a:pt x="0" y="6328"/>
                  </a:cubicBezTo>
                  <a:lnTo>
                    <a:pt x="0" y="6328"/>
                  </a:lnTo>
                  <a:cubicBezTo>
                    <a:pt x="0" y="2833"/>
                    <a:pt x="2833" y="0"/>
                    <a:pt x="6328" y="0"/>
                  </a:cubicBezTo>
                  <a:close/>
                </a:path>
              </a:pathLst>
            </a:custGeom>
            <a:solidFill>
              <a:srgbClr val="4ADEDD"/>
            </a:solidFill>
          </p:spPr>
          <p:txBody>
            <a:bodyPr/>
            <a:lstStyle/>
            <a:p>
              <a:endParaRPr lang="en-US"/>
            </a:p>
          </p:txBody>
        </p:sp>
        <p:sp>
          <p:nvSpPr>
            <p:cNvPr id="9" name="TextBox 9"/>
            <p:cNvSpPr txBox="1"/>
            <p:nvPr/>
          </p:nvSpPr>
          <p:spPr>
            <a:xfrm>
              <a:off x="0" y="-47625"/>
              <a:ext cx="3311911" cy="60280"/>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56716" y="685659"/>
            <a:ext cx="15801867" cy="1174891"/>
          </a:xfrm>
          <a:prstGeom prst="rect">
            <a:avLst/>
          </a:prstGeom>
        </p:spPr>
        <p:txBody>
          <a:bodyPr lIns="0" tIns="0" rIns="0" bIns="0" rtlCol="0" anchor="t">
            <a:spAutoFit/>
          </a:bodyPr>
          <a:lstStyle/>
          <a:p>
            <a:pPr algn="l">
              <a:lnSpc>
                <a:spcPts val="10274"/>
              </a:lnSpc>
            </a:pPr>
            <a:r>
              <a:rPr lang="en-US" sz="5584">
                <a:solidFill>
                  <a:srgbClr val="FFFFFF"/>
                </a:solidFill>
                <a:latin typeface="Saira Stencil One"/>
              </a:rPr>
              <a:t>4.2. Chấm điểm khách hàng tiềm năng</a:t>
            </a:r>
          </a:p>
        </p:txBody>
      </p:sp>
      <p:sp>
        <p:nvSpPr>
          <p:cNvPr id="11" name="TextBox 11"/>
          <p:cNvSpPr txBox="1"/>
          <p:nvPr/>
        </p:nvSpPr>
        <p:spPr>
          <a:xfrm>
            <a:off x="257175" y="2416494"/>
            <a:ext cx="18030825" cy="5987300"/>
          </a:xfrm>
          <a:prstGeom prst="rect">
            <a:avLst/>
          </a:prstGeom>
        </p:spPr>
        <p:txBody>
          <a:bodyPr lIns="0" tIns="0" rIns="0" bIns="0" rtlCol="0" anchor="t">
            <a:spAutoFit/>
          </a:bodyPr>
          <a:lstStyle/>
          <a:p>
            <a:pPr marL="923947" lvl="1" indent="-461974" algn="l">
              <a:lnSpc>
                <a:spcPts val="5991"/>
              </a:lnSpc>
              <a:buFont typeface="Arial"/>
              <a:buChar char="•"/>
            </a:pPr>
            <a:r>
              <a:rPr lang="en-US" sz="4279">
                <a:solidFill>
                  <a:srgbClr val="FFFFFF"/>
                </a:solidFill>
                <a:latin typeface="Montserrat Bold"/>
              </a:rPr>
              <a:t>Chấm điểm : Cập nhật điểm số của khách hàng tiềm năng hàng ngày để nắm bắt thông tin và hành vi mới nhất, đặc biệt quan trọng với những khách hàng có hoạt động gần đây.</a:t>
            </a:r>
          </a:p>
          <a:p>
            <a:pPr marL="923947" lvl="1" indent="-461974" algn="l">
              <a:lnSpc>
                <a:spcPts val="5991"/>
              </a:lnSpc>
              <a:buFont typeface="Arial"/>
              <a:buChar char="•"/>
            </a:pPr>
            <a:r>
              <a:rPr lang="en-US" sz="4279">
                <a:solidFill>
                  <a:srgbClr val="FFFFFF"/>
                </a:solidFill>
                <a:latin typeface="Montserrat Bold"/>
              </a:rPr>
              <a:t>Đánh giá giá trị tiềm năng: Xác định và tập trung vào những khách hàng tiềm năng có điểm số cao nhất, vì họ có khả năng chuyển đổi thành khách hàng thực sự cao nhất, làm mục tiêu chính cho các chiến lược tái mục tiêu.</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1222375"/>
            <a:ext cx="12703318" cy="47625"/>
            <a:chOff x="0" y="0"/>
            <a:chExt cx="3345730" cy="12543"/>
          </a:xfrm>
        </p:grpSpPr>
        <p:sp>
          <p:nvSpPr>
            <p:cNvPr id="8" name="Freeform 8"/>
            <p:cNvSpPr/>
            <p:nvPr/>
          </p:nvSpPr>
          <p:spPr>
            <a:xfrm>
              <a:off x="0" y="0"/>
              <a:ext cx="3345730" cy="12543"/>
            </a:xfrm>
            <a:custGeom>
              <a:avLst/>
              <a:gdLst/>
              <a:ahLst/>
              <a:cxnLst/>
              <a:rect l="l" t="t" r="r" b="b"/>
              <a:pathLst>
                <a:path w="3345730" h="12543">
                  <a:moveTo>
                    <a:pt x="6272" y="0"/>
                  </a:moveTo>
                  <a:lnTo>
                    <a:pt x="3339458" y="0"/>
                  </a:lnTo>
                  <a:cubicBezTo>
                    <a:pt x="3341122" y="0"/>
                    <a:pt x="3342717" y="661"/>
                    <a:pt x="3343893" y="1837"/>
                  </a:cubicBezTo>
                  <a:cubicBezTo>
                    <a:pt x="3345069" y="3013"/>
                    <a:pt x="3345730" y="4608"/>
                    <a:pt x="3345730" y="6272"/>
                  </a:cubicBezTo>
                  <a:lnTo>
                    <a:pt x="3345730" y="6272"/>
                  </a:lnTo>
                  <a:cubicBezTo>
                    <a:pt x="3345730" y="7935"/>
                    <a:pt x="3345069" y="9530"/>
                    <a:pt x="3343893" y="10706"/>
                  </a:cubicBezTo>
                  <a:cubicBezTo>
                    <a:pt x="3342717" y="11882"/>
                    <a:pt x="3341122" y="12543"/>
                    <a:pt x="3339458"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3345730" cy="60168"/>
            </a:xfrm>
            <a:prstGeom prst="rect">
              <a:avLst/>
            </a:prstGeom>
          </p:spPr>
          <p:txBody>
            <a:bodyPr lIns="50800" tIns="50800" rIns="50800" bIns="50800" rtlCol="0" anchor="ctr"/>
            <a:lstStyle/>
            <a:p>
              <a:pPr algn="ctr">
                <a:lnSpc>
                  <a:spcPts val="2239"/>
                </a:lnSpc>
              </a:pPr>
              <a:endParaRPr/>
            </a:p>
          </p:txBody>
        </p:sp>
      </p:grpSp>
      <p:sp>
        <p:nvSpPr>
          <p:cNvPr id="10" name="Freeform 10"/>
          <p:cNvSpPr/>
          <p:nvPr/>
        </p:nvSpPr>
        <p:spPr>
          <a:xfrm>
            <a:off x="1028700" y="4377613"/>
            <a:ext cx="4963026" cy="4114800"/>
          </a:xfrm>
          <a:custGeom>
            <a:avLst/>
            <a:gdLst/>
            <a:ahLst/>
            <a:cxnLst/>
            <a:rect l="l" t="t" r="r" b="b"/>
            <a:pathLst>
              <a:path w="4963026" h="4114800">
                <a:moveTo>
                  <a:pt x="0" y="0"/>
                </a:moveTo>
                <a:lnTo>
                  <a:pt x="4963026" y="0"/>
                </a:lnTo>
                <a:lnTo>
                  <a:pt x="4963026"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1" name="TextBox 11"/>
          <p:cNvSpPr txBox="1"/>
          <p:nvPr/>
        </p:nvSpPr>
        <p:spPr>
          <a:xfrm>
            <a:off x="1028700" y="47484"/>
            <a:ext cx="15801867" cy="1174891"/>
          </a:xfrm>
          <a:prstGeom prst="rect">
            <a:avLst/>
          </a:prstGeom>
        </p:spPr>
        <p:txBody>
          <a:bodyPr lIns="0" tIns="0" rIns="0" bIns="0" rtlCol="0" anchor="t">
            <a:spAutoFit/>
          </a:bodyPr>
          <a:lstStyle/>
          <a:p>
            <a:pPr algn="l">
              <a:lnSpc>
                <a:spcPts val="10274"/>
              </a:lnSpc>
            </a:pPr>
            <a:r>
              <a:rPr lang="en-US" sz="5584">
                <a:solidFill>
                  <a:srgbClr val="FFFFFF"/>
                </a:solidFill>
                <a:latin typeface="Saira Stencil One"/>
              </a:rPr>
              <a:t>4.3. Tối ưu hóa chiến lược tái mục tiêu</a:t>
            </a:r>
          </a:p>
        </p:txBody>
      </p:sp>
      <p:sp>
        <p:nvSpPr>
          <p:cNvPr id="12" name="TextBox 12"/>
          <p:cNvSpPr txBox="1"/>
          <p:nvPr/>
        </p:nvSpPr>
        <p:spPr>
          <a:xfrm>
            <a:off x="267787" y="2758363"/>
            <a:ext cx="12512197" cy="2114550"/>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FFFFFF"/>
                </a:solidFill>
                <a:latin typeface="Montserrat Bold"/>
              </a:rPr>
              <a:t>Tinh chỉnh quảng cáo: Điều chỉnh quảng cáo và thông điệp dựa trên sở thích và hành vi của khách hàng để tăng thu hút và tỷ lệ chuyển đổi.</a:t>
            </a:r>
          </a:p>
          <a:p>
            <a:pPr algn="just">
              <a:lnSpc>
                <a:spcPts val="4200"/>
              </a:lnSpc>
            </a:pPr>
            <a:endParaRPr lang="en-US" sz="3000">
              <a:solidFill>
                <a:srgbClr val="FFFFFF"/>
              </a:solidFill>
              <a:latin typeface="Montserrat Bold"/>
            </a:endParaRPr>
          </a:p>
        </p:txBody>
      </p:sp>
      <p:sp>
        <p:nvSpPr>
          <p:cNvPr id="13" name="TextBox 13"/>
          <p:cNvSpPr txBox="1"/>
          <p:nvPr/>
        </p:nvSpPr>
        <p:spPr>
          <a:xfrm>
            <a:off x="7238224" y="4815763"/>
            <a:ext cx="10594959" cy="3181350"/>
          </a:xfrm>
          <a:prstGeom prst="rect">
            <a:avLst/>
          </a:prstGeom>
        </p:spPr>
        <p:txBody>
          <a:bodyPr lIns="0" tIns="0" rIns="0" bIns="0" rtlCol="0" anchor="t">
            <a:spAutoFit/>
          </a:bodyPr>
          <a:lstStyle/>
          <a:p>
            <a:pPr marL="647700" lvl="1" indent="-323850" algn="just">
              <a:lnSpc>
                <a:spcPts val="4200"/>
              </a:lnSpc>
              <a:buFont typeface="Arial"/>
              <a:buChar char="•"/>
            </a:pPr>
            <a:r>
              <a:rPr lang="en-US" sz="3000">
                <a:solidFill>
                  <a:srgbClr val="FFFFFF"/>
                </a:solidFill>
                <a:latin typeface="Montserrat Bold"/>
              </a:rPr>
              <a:t>Điều chỉnh chiến lược marketing: Tối ưu hóa chiến lược, ngân sách, kênh tiếp thị và thời gian phát hành các chiến dịch để đảm bảo hiệu quả chi phí.</a:t>
            </a:r>
          </a:p>
          <a:p>
            <a:pPr algn="just">
              <a:lnSpc>
                <a:spcPts val="4200"/>
              </a:lnSpc>
            </a:pPr>
            <a:endParaRPr lang="en-US" sz="3000">
              <a:solidFill>
                <a:srgbClr val="FFFFFF"/>
              </a:solidFill>
              <a:latin typeface="Montserrat Bold"/>
            </a:endParaRPr>
          </a:p>
          <a:p>
            <a:pPr algn="just">
              <a:lnSpc>
                <a:spcPts val="4200"/>
              </a:lnSpc>
            </a:pPr>
            <a:endParaRPr lang="en-US" sz="3000">
              <a:solidFill>
                <a:srgbClr val="FFFFFF"/>
              </a:solidFill>
              <a:latin typeface="Montserrat Bold"/>
            </a:endParaRPr>
          </a:p>
        </p:txBody>
      </p:sp>
      <p:sp>
        <p:nvSpPr>
          <p:cNvPr id="14" name="TextBox 14"/>
          <p:cNvSpPr txBox="1"/>
          <p:nvPr/>
        </p:nvSpPr>
        <p:spPr>
          <a:xfrm>
            <a:off x="0" y="7738180"/>
            <a:ext cx="11066999" cy="211455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FFFFFF"/>
                </a:solidFill>
                <a:latin typeface="Montserrat Bold"/>
              </a:rPr>
              <a:t>Tăng cơ hội mua hàng: Cung cấp ưu đãi cá nhân hóa dựa trên hành vi và sở thích của khách hàng để thúc đẩy mua hàng.</a:t>
            </a:r>
          </a:p>
          <a:p>
            <a:pPr algn="l">
              <a:lnSpc>
                <a:spcPts val="4200"/>
              </a:lnSpc>
            </a:pPr>
            <a:endParaRPr lang="en-US" sz="3000">
              <a:solidFill>
                <a:srgbClr val="FFFFFF"/>
              </a:solidFill>
              <a:latin typeface="Montserrat Bold"/>
            </a:endParaRPr>
          </a:p>
        </p:txBody>
      </p:sp>
      <p:sp>
        <p:nvSpPr>
          <p:cNvPr id="15" name="TextBox 15"/>
          <p:cNvSpPr txBox="1"/>
          <p:nvPr/>
        </p:nvSpPr>
        <p:spPr>
          <a:xfrm>
            <a:off x="1028700" y="1509356"/>
            <a:ext cx="15829883" cy="1019176"/>
          </a:xfrm>
          <a:prstGeom prst="rect">
            <a:avLst/>
          </a:prstGeom>
        </p:spPr>
        <p:txBody>
          <a:bodyPr lIns="0" tIns="0" rIns="0" bIns="0" rtlCol="0" anchor="t">
            <a:spAutoFit/>
          </a:bodyPr>
          <a:lstStyle/>
          <a:p>
            <a:pPr algn="l">
              <a:lnSpc>
                <a:spcPts val="4199"/>
              </a:lnSpc>
            </a:pPr>
            <a:r>
              <a:rPr lang="en-US" sz="2999">
                <a:solidFill>
                  <a:srgbClr val="FFFFFF"/>
                </a:solidFill>
                <a:latin typeface="Saira Stencil One"/>
              </a:rPr>
              <a:t>Dựa trên điểm số khách hàng tiềm năng, doanh nghiệp cần tối ưu hóa chiến lược tái mục tiêu như sau:</a:t>
            </a:r>
          </a:p>
        </p:txBody>
      </p:sp>
      <p:sp>
        <p:nvSpPr>
          <p:cNvPr id="16" name="AutoShape 16"/>
          <p:cNvSpPr/>
          <p:nvPr/>
        </p:nvSpPr>
        <p:spPr>
          <a:xfrm flipH="1">
            <a:off x="433877" y="9549410"/>
            <a:ext cx="16991513" cy="0"/>
          </a:xfrm>
          <a:prstGeom prst="line">
            <a:avLst/>
          </a:prstGeom>
          <a:ln w="38100" cap="flat">
            <a:solidFill>
              <a:srgbClr val="FFFFFF"/>
            </a:solidFill>
            <a:prstDash val="solid"/>
            <a:headEnd type="none" w="sm" len="sm"/>
            <a:tailEnd type="none" w="sm" len="sm"/>
          </a:ln>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9039699" y="4816129"/>
            <a:ext cx="11751190" cy="9550513"/>
          </a:xfrm>
          <a:custGeom>
            <a:avLst/>
            <a:gdLst/>
            <a:ahLst/>
            <a:cxnLst/>
            <a:rect l="l" t="t" r="r" b="b"/>
            <a:pathLst>
              <a:path w="11751190" h="9550513">
                <a:moveTo>
                  <a:pt x="0" y="0"/>
                </a:moveTo>
                <a:lnTo>
                  <a:pt x="11751190" y="0"/>
                </a:lnTo>
                <a:lnTo>
                  <a:pt x="11751190" y="9550512"/>
                </a:lnTo>
                <a:lnTo>
                  <a:pt x="0" y="9550512"/>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933451" y="-4775256"/>
            <a:ext cx="11751190" cy="9550513"/>
          </a:xfrm>
          <a:custGeom>
            <a:avLst/>
            <a:gdLst/>
            <a:ahLst/>
            <a:cxnLst/>
            <a:rect l="l" t="t" r="r" b="b"/>
            <a:pathLst>
              <a:path w="11751190" h="9550513">
                <a:moveTo>
                  <a:pt x="0" y="0"/>
                </a:moveTo>
                <a:lnTo>
                  <a:pt x="11751191" y="0"/>
                </a:lnTo>
                <a:lnTo>
                  <a:pt x="11751191" y="9550512"/>
                </a:lnTo>
                <a:lnTo>
                  <a:pt x="0" y="9550512"/>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942144" y="1860550"/>
            <a:ext cx="3499617" cy="83159"/>
            <a:chOff x="0" y="0"/>
            <a:chExt cx="921710" cy="21902"/>
          </a:xfrm>
        </p:grpSpPr>
        <p:sp>
          <p:nvSpPr>
            <p:cNvPr id="8" name="Freeform 8"/>
            <p:cNvSpPr/>
            <p:nvPr/>
          </p:nvSpPr>
          <p:spPr>
            <a:xfrm>
              <a:off x="0" y="0"/>
              <a:ext cx="921710" cy="21902"/>
            </a:xfrm>
            <a:custGeom>
              <a:avLst/>
              <a:gdLst/>
              <a:ahLst/>
              <a:cxnLst/>
              <a:rect l="l" t="t" r="r" b="b"/>
              <a:pathLst>
                <a:path w="921710" h="21902">
                  <a:moveTo>
                    <a:pt x="10951" y="0"/>
                  </a:moveTo>
                  <a:lnTo>
                    <a:pt x="910759" y="0"/>
                  </a:lnTo>
                  <a:cubicBezTo>
                    <a:pt x="916807" y="0"/>
                    <a:pt x="921710" y="4903"/>
                    <a:pt x="921710" y="10951"/>
                  </a:cubicBezTo>
                  <a:lnTo>
                    <a:pt x="921710" y="10951"/>
                  </a:lnTo>
                  <a:cubicBezTo>
                    <a:pt x="921710" y="13855"/>
                    <a:pt x="920556" y="16641"/>
                    <a:pt x="918502" y="18694"/>
                  </a:cubicBezTo>
                  <a:cubicBezTo>
                    <a:pt x="916449" y="20748"/>
                    <a:pt x="913663" y="21902"/>
                    <a:pt x="910759" y="21902"/>
                  </a:cubicBezTo>
                  <a:lnTo>
                    <a:pt x="10951" y="21902"/>
                  </a:lnTo>
                  <a:cubicBezTo>
                    <a:pt x="8047" y="21902"/>
                    <a:pt x="5261" y="20748"/>
                    <a:pt x="3207" y="18694"/>
                  </a:cubicBezTo>
                  <a:cubicBezTo>
                    <a:pt x="1154" y="16641"/>
                    <a:pt x="0" y="13855"/>
                    <a:pt x="0" y="10951"/>
                  </a:cubicBezTo>
                  <a:lnTo>
                    <a:pt x="0" y="10951"/>
                  </a:lnTo>
                  <a:cubicBezTo>
                    <a:pt x="0" y="8047"/>
                    <a:pt x="1154" y="5261"/>
                    <a:pt x="3207" y="3207"/>
                  </a:cubicBezTo>
                  <a:cubicBezTo>
                    <a:pt x="5261" y="1154"/>
                    <a:pt x="8047" y="0"/>
                    <a:pt x="10951" y="0"/>
                  </a:cubicBezTo>
                  <a:close/>
                </a:path>
              </a:pathLst>
            </a:custGeom>
            <a:solidFill>
              <a:srgbClr val="4ADEDD"/>
            </a:solidFill>
          </p:spPr>
          <p:txBody>
            <a:bodyPr/>
            <a:lstStyle/>
            <a:p>
              <a:endParaRPr lang="en-US"/>
            </a:p>
          </p:txBody>
        </p:sp>
        <p:sp>
          <p:nvSpPr>
            <p:cNvPr id="9" name="TextBox 9"/>
            <p:cNvSpPr txBox="1"/>
            <p:nvPr/>
          </p:nvSpPr>
          <p:spPr>
            <a:xfrm>
              <a:off x="0" y="-47625"/>
              <a:ext cx="921710" cy="69527"/>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942144" y="933450"/>
            <a:ext cx="5428915" cy="927100"/>
          </a:xfrm>
          <a:prstGeom prst="rect">
            <a:avLst/>
          </a:prstGeom>
        </p:spPr>
        <p:txBody>
          <a:bodyPr lIns="0" tIns="0" rIns="0" bIns="0" rtlCol="0" anchor="t">
            <a:spAutoFit/>
          </a:bodyPr>
          <a:lstStyle/>
          <a:p>
            <a:pPr algn="l">
              <a:lnSpc>
                <a:spcPts val="7699"/>
              </a:lnSpc>
              <a:spcBef>
                <a:spcPct val="0"/>
              </a:spcBef>
            </a:pPr>
            <a:r>
              <a:rPr lang="en-US" sz="5499">
                <a:solidFill>
                  <a:srgbClr val="FFFFFF"/>
                </a:solidFill>
                <a:latin typeface="Saira Stencil One"/>
              </a:rPr>
              <a:t>MEMBERS</a:t>
            </a:r>
          </a:p>
        </p:txBody>
      </p:sp>
      <p:sp>
        <p:nvSpPr>
          <p:cNvPr id="11" name="TextBox 11"/>
          <p:cNvSpPr txBox="1"/>
          <p:nvPr/>
        </p:nvSpPr>
        <p:spPr>
          <a:xfrm>
            <a:off x="3393221" y="2678202"/>
            <a:ext cx="11501557" cy="5767462"/>
          </a:xfrm>
          <a:prstGeom prst="rect">
            <a:avLst/>
          </a:prstGeom>
        </p:spPr>
        <p:txBody>
          <a:bodyPr lIns="0" tIns="0" rIns="0" bIns="0" rtlCol="0" anchor="t">
            <a:spAutoFit/>
          </a:bodyPr>
          <a:lstStyle/>
          <a:p>
            <a:pPr algn="ctr">
              <a:lnSpc>
                <a:spcPts val="9183"/>
              </a:lnSpc>
            </a:pPr>
            <a:r>
              <a:rPr lang="en-US" sz="6559">
                <a:solidFill>
                  <a:srgbClr val="FFFFFF"/>
                </a:solidFill>
                <a:latin typeface="Montserrat Bold"/>
              </a:rPr>
              <a:t>VÕ TRỌNG NHƠN</a:t>
            </a:r>
          </a:p>
          <a:p>
            <a:pPr algn="ctr">
              <a:lnSpc>
                <a:spcPts val="9183"/>
              </a:lnSpc>
            </a:pPr>
            <a:r>
              <a:rPr lang="en-US" sz="6559">
                <a:solidFill>
                  <a:srgbClr val="FFFFFF"/>
                </a:solidFill>
                <a:latin typeface="Montserrat Bold"/>
              </a:rPr>
              <a:t>TRẦN XUÂN DIỆN</a:t>
            </a:r>
          </a:p>
          <a:p>
            <a:pPr algn="ctr">
              <a:lnSpc>
                <a:spcPts val="9183"/>
              </a:lnSpc>
            </a:pPr>
            <a:r>
              <a:rPr lang="en-US" sz="6559">
                <a:solidFill>
                  <a:srgbClr val="FFFFFF"/>
                </a:solidFill>
                <a:latin typeface="Montserrat Bold"/>
              </a:rPr>
              <a:t>TRẦN PHÚ THỌ</a:t>
            </a:r>
          </a:p>
          <a:p>
            <a:pPr algn="ctr">
              <a:lnSpc>
                <a:spcPts val="9183"/>
              </a:lnSpc>
            </a:pPr>
            <a:r>
              <a:rPr lang="en-US" sz="6559">
                <a:solidFill>
                  <a:srgbClr val="FFFFFF"/>
                </a:solidFill>
                <a:latin typeface="Montserrat Bold"/>
              </a:rPr>
              <a:t>NGUYỄN ĐĂNG TUẤN HUY</a:t>
            </a:r>
          </a:p>
          <a:p>
            <a:pPr algn="ctr">
              <a:lnSpc>
                <a:spcPts val="9183"/>
              </a:lnSpc>
              <a:spcBef>
                <a:spcPct val="0"/>
              </a:spcBef>
            </a:pPr>
            <a:r>
              <a:rPr lang="en-US" sz="6559">
                <a:solidFill>
                  <a:srgbClr val="FFFFFF"/>
                </a:solidFill>
                <a:latin typeface="Montserrat Bold"/>
              </a:rPr>
              <a:t>ĐỖ TẤN ĐẠT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906868" y="1465707"/>
            <a:ext cx="4425725" cy="47625"/>
            <a:chOff x="0" y="0"/>
            <a:chExt cx="1165623" cy="12543"/>
          </a:xfrm>
        </p:grpSpPr>
        <p:sp>
          <p:nvSpPr>
            <p:cNvPr id="8" name="Freeform 8"/>
            <p:cNvSpPr/>
            <p:nvPr/>
          </p:nvSpPr>
          <p:spPr>
            <a:xfrm>
              <a:off x="0" y="0"/>
              <a:ext cx="1165623" cy="12543"/>
            </a:xfrm>
            <a:custGeom>
              <a:avLst/>
              <a:gdLst/>
              <a:ahLst/>
              <a:cxnLst/>
              <a:rect l="l" t="t" r="r" b="b"/>
              <a:pathLst>
                <a:path w="1165623" h="12543">
                  <a:moveTo>
                    <a:pt x="6272" y="0"/>
                  </a:moveTo>
                  <a:lnTo>
                    <a:pt x="1159351" y="0"/>
                  </a:lnTo>
                  <a:cubicBezTo>
                    <a:pt x="1161015" y="0"/>
                    <a:pt x="1162610" y="661"/>
                    <a:pt x="1163786" y="1837"/>
                  </a:cubicBezTo>
                  <a:cubicBezTo>
                    <a:pt x="1164962" y="3013"/>
                    <a:pt x="1165623" y="4608"/>
                    <a:pt x="1165623" y="6272"/>
                  </a:cubicBezTo>
                  <a:lnTo>
                    <a:pt x="1165623" y="6272"/>
                  </a:lnTo>
                  <a:cubicBezTo>
                    <a:pt x="1165623" y="7935"/>
                    <a:pt x="1164962" y="9530"/>
                    <a:pt x="1163786" y="10706"/>
                  </a:cubicBezTo>
                  <a:cubicBezTo>
                    <a:pt x="1162610" y="11882"/>
                    <a:pt x="1161015" y="12543"/>
                    <a:pt x="1159351"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1165623" cy="60168"/>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267787" y="453580"/>
            <a:ext cx="5339834" cy="1035939"/>
          </a:xfrm>
          <a:prstGeom prst="rect">
            <a:avLst/>
          </a:prstGeom>
        </p:spPr>
        <p:txBody>
          <a:bodyPr lIns="0" tIns="0" rIns="0" bIns="0" rtlCol="0" anchor="t">
            <a:spAutoFit/>
          </a:bodyPr>
          <a:lstStyle/>
          <a:p>
            <a:pPr algn="ctr">
              <a:lnSpc>
                <a:spcPts val="8526"/>
              </a:lnSpc>
              <a:spcBef>
                <a:spcPct val="0"/>
              </a:spcBef>
            </a:pPr>
            <a:r>
              <a:rPr lang="en-US" sz="6090">
                <a:solidFill>
                  <a:srgbClr val="FFFFFF"/>
                </a:solidFill>
                <a:latin typeface="Saira Stencil One"/>
              </a:rPr>
              <a:t> 5. PINELINE</a:t>
            </a:r>
          </a:p>
        </p:txBody>
      </p:sp>
      <p:sp>
        <p:nvSpPr>
          <p:cNvPr id="11" name="TextBox 11"/>
          <p:cNvSpPr txBox="1"/>
          <p:nvPr/>
        </p:nvSpPr>
        <p:spPr>
          <a:xfrm>
            <a:off x="906868" y="1631686"/>
            <a:ext cx="18327735" cy="1035869"/>
          </a:xfrm>
          <a:prstGeom prst="rect">
            <a:avLst/>
          </a:prstGeom>
        </p:spPr>
        <p:txBody>
          <a:bodyPr lIns="0" tIns="0" rIns="0" bIns="0" rtlCol="0" anchor="t">
            <a:spAutoFit/>
          </a:bodyPr>
          <a:lstStyle/>
          <a:p>
            <a:pPr algn="l">
              <a:lnSpc>
                <a:spcPts val="8529"/>
              </a:lnSpc>
              <a:spcBef>
                <a:spcPct val="0"/>
              </a:spcBef>
            </a:pPr>
            <a:r>
              <a:rPr lang="en-US" sz="6092">
                <a:solidFill>
                  <a:srgbClr val="FFFFFF"/>
                </a:solidFill>
                <a:latin typeface="Saira Stencil One"/>
              </a:rPr>
              <a:t>5.1. Các bước và tính năng của pipeline</a:t>
            </a:r>
          </a:p>
        </p:txBody>
      </p:sp>
      <p:sp>
        <p:nvSpPr>
          <p:cNvPr id="12" name="TextBox 12"/>
          <p:cNvSpPr txBox="1"/>
          <p:nvPr/>
        </p:nvSpPr>
        <p:spPr>
          <a:xfrm>
            <a:off x="1028700" y="2848530"/>
            <a:ext cx="15951715" cy="6149341"/>
          </a:xfrm>
          <a:prstGeom prst="rect">
            <a:avLst/>
          </a:prstGeom>
        </p:spPr>
        <p:txBody>
          <a:bodyPr lIns="0" tIns="0" rIns="0" bIns="0" rtlCol="0" anchor="t">
            <a:spAutoFit/>
          </a:bodyPr>
          <a:lstStyle/>
          <a:p>
            <a:pPr marL="842005" lvl="1" indent="-421003" algn="just">
              <a:lnSpc>
                <a:spcPts val="5459"/>
              </a:lnSpc>
              <a:buFont typeface="Arial"/>
              <a:buChar char="•"/>
            </a:pPr>
            <a:r>
              <a:rPr lang="en-US" sz="3899">
                <a:solidFill>
                  <a:srgbClr val="FFFFFF"/>
                </a:solidFill>
                <a:latin typeface="Montserrat Bold"/>
              </a:rPr>
              <a:t>Tự động cập nhật Thông tin Người Dùng theo ngày: Việc cập nhật dữ liệu này nên được thực hiện hàng ngày để đảm bảo rằng thông tin luôn mới nhất và chính xác.</a:t>
            </a:r>
          </a:p>
          <a:p>
            <a:pPr marL="842005" lvl="1" indent="-421003" algn="just">
              <a:lnSpc>
                <a:spcPts val="5459"/>
              </a:lnSpc>
              <a:buFont typeface="Arial"/>
              <a:buChar char="•"/>
            </a:pPr>
            <a:r>
              <a:rPr lang="en-US" sz="3899">
                <a:solidFill>
                  <a:srgbClr val="FFFFFF"/>
                </a:solidFill>
                <a:latin typeface="Montserrat Bold"/>
              </a:rPr>
              <a:t>Tích hợp Dữ liệu Người Dùng vào Quy trình Pipeline: Dữ liệu thu thập được tích hợp vào pipeline để cá nhân hóa dự đoán và tối ưu hóa hiệu suất mô hình. Sử dụng thông tin về hành vi mua hàng và sở thích cá nhân để nâng cao độ chính xác của mô hình dự đoán và chiến lược tiếp thị.</a:t>
            </a:r>
          </a:p>
          <a:p>
            <a:pPr algn="just">
              <a:lnSpc>
                <a:spcPts val="5459"/>
              </a:lnSpc>
            </a:pPr>
            <a:endParaRPr lang="en-US" sz="3899">
              <a:solidFill>
                <a:srgbClr val="FFFFFF"/>
              </a:solidFill>
              <a:latin typeface="Montserrat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a:off x="2418294" y="2312033"/>
            <a:ext cx="14841006" cy="7303012"/>
          </a:xfrm>
          <a:custGeom>
            <a:avLst/>
            <a:gdLst/>
            <a:ahLst/>
            <a:cxnLst/>
            <a:rect l="l" t="t" r="r" b="b"/>
            <a:pathLst>
              <a:path w="14841006" h="7303012">
                <a:moveTo>
                  <a:pt x="0" y="0"/>
                </a:moveTo>
                <a:lnTo>
                  <a:pt x="14841006" y="0"/>
                </a:lnTo>
                <a:lnTo>
                  <a:pt x="14841006" y="7303011"/>
                </a:lnTo>
                <a:lnTo>
                  <a:pt x="0" y="7303011"/>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923925"/>
            <a:ext cx="4116586"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AirFlow</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a:off x="2147676" y="3283854"/>
            <a:ext cx="15723066" cy="5601342"/>
          </a:xfrm>
          <a:custGeom>
            <a:avLst/>
            <a:gdLst/>
            <a:ahLst/>
            <a:cxnLst/>
            <a:rect l="l" t="t" r="r" b="b"/>
            <a:pathLst>
              <a:path w="15723066" h="5601342">
                <a:moveTo>
                  <a:pt x="0" y="0"/>
                </a:moveTo>
                <a:lnTo>
                  <a:pt x="15723066" y="0"/>
                </a:lnTo>
                <a:lnTo>
                  <a:pt x="15723066" y="5601342"/>
                </a:lnTo>
                <a:lnTo>
                  <a:pt x="0" y="5601342"/>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923925"/>
            <a:ext cx="4116586"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Dbeaver</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a:off x="3465263" y="2059596"/>
            <a:ext cx="12691284" cy="7451445"/>
          </a:xfrm>
          <a:custGeom>
            <a:avLst/>
            <a:gdLst/>
            <a:ahLst/>
            <a:cxnLst/>
            <a:rect l="l" t="t" r="r" b="b"/>
            <a:pathLst>
              <a:path w="12691284" h="7451445">
                <a:moveTo>
                  <a:pt x="0" y="0"/>
                </a:moveTo>
                <a:lnTo>
                  <a:pt x="12691284" y="0"/>
                </a:lnTo>
                <a:lnTo>
                  <a:pt x="12691284" y="7451445"/>
                </a:lnTo>
                <a:lnTo>
                  <a:pt x="0" y="7451445"/>
                </a:lnTo>
                <a:lnTo>
                  <a:pt x="0" y="0"/>
                </a:lnTo>
                <a:close/>
              </a:path>
            </a:pathLst>
          </a:custGeom>
          <a:blipFill>
            <a:blip r:embed="rId2"/>
            <a:stretch>
              <a:fillRect l="-435"/>
            </a:stretch>
          </a:blipFill>
        </p:spPr>
        <p:txBody>
          <a:bodyPr/>
          <a:lstStyle/>
          <a:p>
            <a:endParaRPr lang="en-US"/>
          </a:p>
        </p:txBody>
      </p:sp>
      <p:sp>
        <p:nvSpPr>
          <p:cNvPr id="3" name="TextBox 3"/>
          <p:cNvSpPr txBox="1"/>
          <p:nvPr/>
        </p:nvSpPr>
        <p:spPr>
          <a:xfrm>
            <a:off x="1028700" y="923925"/>
            <a:ext cx="7083648"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Docker Test Data</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a:off x="1028700" y="2449611"/>
            <a:ext cx="16230600" cy="6808689"/>
          </a:xfrm>
          <a:custGeom>
            <a:avLst/>
            <a:gdLst/>
            <a:ahLst/>
            <a:cxnLst/>
            <a:rect l="l" t="t" r="r" b="b"/>
            <a:pathLst>
              <a:path w="16230600" h="6808689">
                <a:moveTo>
                  <a:pt x="0" y="0"/>
                </a:moveTo>
                <a:lnTo>
                  <a:pt x="16230600" y="0"/>
                </a:lnTo>
                <a:lnTo>
                  <a:pt x="16230600" y="6808689"/>
                </a:lnTo>
                <a:lnTo>
                  <a:pt x="0" y="6808689"/>
                </a:lnTo>
                <a:lnTo>
                  <a:pt x="0" y="0"/>
                </a:lnTo>
                <a:close/>
              </a:path>
            </a:pathLst>
          </a:custGeom>
          <a:blipFill>
            <a:blip r:embed="rId2"/>
            <a:stretch>
              <a:fillRect l="-161" r="-4685"/>
            </a:stretch>
          </a:blipFill>
        </p:spPr>
        <p:txBody>
          <a:bodyPr/>
          <a:lstStyle/>
          <a:p>
            <a:endParaRPr lang="en-US"/>
          </a:p>
        </p:txBody>
      </p:sp>
      <p:sp>
        <p:nvSpPr>
          <p:cNvPr id="3" name="TextBox 3"/>
          <p:cNvSpPr txBox="1"/>
          <p:nvPr/>
        </p:nvSpPr>
        <p:spPr>
          <a:xfrm>
            <a:off x="250397" y="720889"/>
            <a:ext cx="6852680"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Docker Test Data</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a:off x="2380306" y="1992997"/>
            <a:ext cx="14585176" cy="7638407"/>
          </a:xfrm>
          <a:custGeom>
            <a:avLst/>
            <a:gdLst/>
            <a:ahLst/>
            <a:cxnLst/>
            <a:rect l="l" t="t" r="r" b="b"/>
            <a:pathLst>
              <a:path w="14585176" h="7638407">
                <a:moveTo>
                  <a:pt x="0" y="0"/>
                </a:moveTo>
                <a:lnTo>
                  <a:pt x="14585176" y="0"/>
                </a:lnTo>
                <a:lnTo>
                  <a:pt x="14585176" y="7638407"/>
                </a:lnTo>
                <a:lnTo>
                  <a:pt x="0" y="7638407"/>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250397" y="720889"/>
            <a:ext cx="6852680"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Docker Test Data</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1270308"/>
            <a:ext cx="9119036" cy="48217"/>
            <a:chOff x="0" y="0"/>
            <a:chExt cx="2401721" cy="12699"/>
          </a:xfrm>
        </p:grpSpPr>
        <p:sp>
          <p:nvSpPr>
            <p:cNvPr id="8" name="Freeform 8"/>
            <p:cNvSpPr/>
            <p:nvPr/>
          </p:nvSpPr>
          <p:spPr>
            <a:xfrm>
              <a:off x="0" y="0"/>
              <a:ext cx="2401721" cy="12699"/>
            </a:xfrm>
            <a:custGeom>
              <a:avLst/>
              <a:gdLst/>
              <a:ahLst/>
              <a:cxnLst/>
              <a:rect l="l" t="t" r="r" b="b"/>
              <a:pathLst>
                <a:path w="2401721" h="12699">
                  <a:moveTo>
                    <a:pt x="6350" y="0"/>
                  </a:moveTo>
                  <a:lnTo>
                    <a:pt x="2395372" y="0"/>
                  </a:lnTo>
                  <a:cubicBezTo>
                    <a:pt x="2398879" y="0"/>
                    <a:pt x="2401721" y="2843"/>
                    <a:pt x="2401721" y="6350"/>
                  </a:cubicBezTo>
                  <a:lnTo>
                    <a:pt x="2401721" y="6350"/>
                  </a:lnTo>
                  <a:cubicBezTo>
                    <a:pt x="2401721" y="8034"/>
                    <a:pt x="2401052" y="9649"/>
                    <a:pt x="2399862" y="10839"/>
                  </a:cubicBezTo>
                  <a:cubicBezTo>
                    <a:pt x="2398671" y="12030"/>
                    <a:pt x="2397056" y="12699"/>
                    <a:pt x="2395372" y="12699"/>
                  </a:cubicBezTo>
                  <a:lnTo>
                    <a:pt x="6350" y="12699"/>
                  </a:lnTo>
                  <a:cubicBezTo>
                    <a:pt x="2843" y="12699"/>
                    <a:pt x="0" y="9856"/>
                    <a:pt x="0" y="6350"/>
                  </a:cubicBezTo>
                  <a:lnTo>
                    <a:pt x="0" y="6350"/>
                  </a:lnTo>
                  <a:cubicBezTo>
                    <a:pt x="0" y="2843"/>
                    <a:pt x="2843" y="0"/>
                    <a:pt x="6350" y="0"/>
                  </a:cubicBezTo>
                  <a:close/>
                </a:path>
              </a:pathLst>
            </a:custGeom>
            <a:solidFill>
              <a:srgbClr val="4ADEDD"/>
            </a:solidFill>
          </p:spPr>
          <p:txBody>
            <a:bodyPr/>
            <a:lstStyle/>
            <a:p>
              <a:endParaRPr lang="en-US"/>
            </a:p>
          </p:txBody>
        </p:sp>
        <p:sp>
          <p:nvSpPr>
            <p:cNvPr id="9" name="TextBox 9"/>
            <p:cNvSpPr txBox="1"/>
            <p:nvPr/>
          </p:nvSpPr>
          <p:spPr>
            <a:xfrm>
              <a:off x="0" y="-47625"/>
              <a:ext cx="2401721" cy="60324"/>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124875"/>
            <a:ext cx="9119036" cy="1193650"/>
          </a:xfrm>
          <a:prstGeom prst="rect">
            <a:avLst/>
          </a:prstGeom>
        </p:spPr>
        <p:txBody>
          <a:bodyPr lIns="0" tIns="0" rIns="0" bIns="0" rtlCol="0" anchor="t">
            <a:spAutoFit/>
          </a:bodyPr>
          <a:lstStyle/>
          <a:p>
            <a:pPr algn="ctr">
              <a:lnSpc>
                <a:spcPts val="9773"/>
              </a:lnSpc>
              <a:spcBef>
                <a:spcPct val="0"/>
              </a:spcBef>
            </a:pPr>
            <a:r>
              <a:rPr lang="en-US" sz="6981">
                <a:solidFill>
                  <a:srgbClr val="FFFFFF"/>
                </a:solidFill>
                <a:latin typeface="Saira Stencil One"/>
              </a:rPr>
              <a:t>5.2. Đánh giá pipeline</a:t>
            </a:r>
          </a:p>
        </p:txBody>
      </p:sp>
      <p:sp>
        <p:nvSpPr>
          <p:cNvPr id="11" name="TextBox 11"/>
          <p:cNvSpPr txBox="1"/>
          <p:nvPr/>
        </p:nvSpPr>
        <p:spPr>
          <a:xfrm>
            <a:off x="629003" y="2055492"/>
            <a:ext cx="17029993" cy="6719571"/>
          </a:xfrm>
          <a:prstGeom prst="rect">
            <a:avLst/>
          </a:prstGeom>
        </p:spPr>
        <p:txBody>
          <a:bodyPr lIns="0" tIns="0" rIns="0" bIns="0" rtlCol="0" anchor="t">
            <a:spAutoFit/>
          </a:bodyPr>
          <a:lstStyle/>
          <a:p>
            <a:pPr marL="690871" lvl="1" indent="-345435" algn="just">
              <a:lnSpc>
                <a:spcPts val="4479"/>
              </a:lnSpc>
              <a:buAutoNum type="arabicPeriod"/>
            </a:pPr>
            <a:r>
              <a:rPr lang="en-US" sz="3199">
                <a:solidFill>
                  <a:srgbClr val="FFFFFF"/>
                </a:solidFill>
                <a:latin typeface="Montserrat Bold"/>
              </a:rPr>
              <a:t>Hiệu Suất</a:t>
            </a:r>
          </a:p>
          <a:p>
            <a:pPr marL="1381742" lvl="2" indent="-460581" algn="just">
              <a:lnSpc>
                <a:spcPts val="4479"/>
              </a:lnSpc>
              <a:buFont typeface="Arial"/>
              <a:buChar char="⚬"/>
            </a:pPr>
            <a:r>
              <a:rPr lang="en-US" sz="3199">
                <a:solidFill>
                  <a:srgbClr val="FFFFFF"/>
                </a:solidFill>
                <a:latin typeface="Montserrat Bold"/>
              </a:rPr>
              <a:t>Tự động hóa: Tự động tạo và cập nhật dữ liệu, giảm thiểu can thiệp thủ công.</a:t>
            </a:r>
          </a:p>
          <a:p>
            <a:pPr marL="1381742" lvl="2" indent="-460581" algn="just">
              <a:lnSpc>
                <a:spcPts val="4479"/>
              </a:lnSpc>
              <a:buFont typeface="Arial"/>
              <a:buChar char="⚬"/>
            </a:pPr>
            <a:r>
              <a:rPr lang="en-US" sz="3199">
                <a:solidFill>
                  <a:srgbClr val="FFFFFF"/>
                </a:solidFill>
                <a:latin typeface="Montserrat Bold"/>
              </a:rPr>
              <a:t>Tích hợp hiệu quả: Dữ liệu người dùng được tích hợp vào pipeline để tối ưu hóa mô hình dự đoán.</a:t>
            </a:r>
          </a:p>
          <a:p>
            <a:pPr marL="690871" lvl="1" indent="-345435" algn="just">
              <a:lnSpc>
                <a:spcPts val="4479"/>
              </a:lnSpc>
              <a:buAutoNum type="arabicPeriod"/>
            </a:pPr>
            <a:r>
              <a:rPr lang="en-US" sz="3199">
                <a:solidFill>
                  <a:srgbClr val="FFFFFF"/>
                </a:solidFill>
                <a:latin typeface="Montserrat Bold"/>
              </a:rPr>
              <a:t>Tính Linh Hoạt</a:t>
            </a:r>
          </a:p>
          <a:p>
            <a:pPr marL="1381742" lvl="2" indent="-460581" algn="just">
              <a:lnSpc>
                <a:spcPts val="4479"/>
              </a:lnSpc>
              <a:buFont typeface="Arial"/>
              <a:buChar char="⚬"/>
            </a:pPr>
            <a:r>
              <a:rPr lang="en-US" sz="3199">
                <a:solidFill>
                  <a:srgbClr val="FFFFFF"/>
                </a:solidFill>
                <a:latin typeface="Montserrat Bold"/>
              </a:rPr>
              <a:t>Điều chỉnh và mở rộng: Dễ dàng tích hợp tính năng mới hoặc nguồn dữ liệu khác mà không làm gián đoạn.</a:t>
            </a:r>
          </a:p>
          <a:p>
            <a:pPr marL="690871" lvl="1" indent="-345435" algn="just">
              <a:lnSpc>
                <a:spcPts val="4479"/>
              </a:lnSpc>
              <a:buAutoNum type="arabicPeriod"/>
            </a:pPr>
            <a:r>
              <a:rPr lang="en-US" sz="3199">
                <a:solidFill>
                  <a:srgbClr val="FFFFFF"/>
                </a:solidFill>
                <a:latin typeface="Montserrat Bold"/>
              </a:rPr>
              <a:t>Bảo Mật</a:t>
            </a:r>
          </a:p>
          <a:p>
            <a:pPr marL="1381742" lvl="2" indent="-460581" algn="just">
              <a:lnSpc>
                <a:spcPts val="4479"/>
              </a:lnSpc>
              <a:buFont typeface="Arial"/>
              <a:buChar char="⚬"/>
            </a:pPr>
            <a:r>
              <a:rPr lang="en-US" sz="3199">
                <a:solidFill>
                  <a:srgbClr val="FFFFFF"/>
                </a:solidFill>
                <a:latin typeface="Montserrat Bold"/>
              </a:rPr>
              <a:t>Bảo vệ thông tin: Áp dụng các cơ chế bảo mật mạnh mẽ như mã hóa và kiểm soát truy cập để bảo vệ dữ liệu người dùng.</a:t>
            </a:r>
          </a:p>
          <a:p>
            <a:pPr algn="just">
              <a:lnSpc>
                <a:spcPts val="4479"/>
              </a:lnSpc>
              <a:spcBef>
                <a:spcPct val="0"/>
              </a:spcBef>
            </a:pPr>
            <a:endParaRPr lang="en-US" sz="3199">
              <a:solidFill>
                <a:srgbClr val="FFFFFF"/>
              </a:solidFill>
              <a:latin typeface="Montserrat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TextBox 2"/>
          <p:cNvSpPr txBox="1"/>
          <p:nvPr/>
        </p:nvSpPr>
        <p:spPr>
          <a:xfrm>
            <a:off x="-1255613" y="885825"/>
            <a:ext cx="10962126" cy="1267656"/>
          </a:xfrm>
          <a:prstGeom prst="rect">
            <a:avLst/>
          </a:prstGeom>
        </p:spPr>
        <p:txBody>
          <a:bodyPr lIns="0" tIns="0" rIns="0" bIns="0" rtlCol="0" anchor="t">
            <a:spAutoFit/>
          </a:bodyPr>
          <a:lstStyle/>
          <a:p>
            <a:pPr algn="ctr">
              <a:lnSpc>
                <a:spcPts val="10422"/>
              </a:lnSpc>
            </a:pPr>
            <a:r>
              <a:rPr lang="en-US" sz="7444">
                <a:solidFill>
                  <a:srgbClr val="FFFFFF"/>
                </a:solidFill>
                <a:latin typeface="Noto Serif Display"/>
              </a:rPr>
              <a:t>Work Directions </a:t>
            </a:r>
          </a:p>
        </p:txBody>
      </p:sp>
      <p:grpSp>
        <p:nvGrpSpPr>
          <p:cNvPr id="3" name="Group 3"/>
          <p:cNvGrpSpPr/>
          <p:nvPr/>
        </p:nvGrpSpPr>
        <p:grpSpPr>
          <a:xfrm>
            <a:off x="584010" y="2248802"/>
            <a:ext cx="5032593" cy="47625"/>
            <a:chOff x="0" y="0"/>
            <a:chExt cx="1325457" cy="12543"/>
          </a:xfrm>
        </p:grpSpPr>
        <p:sp>
          <p:nvSpPr>
            <p:cNvPr id="4" name="Freeform 4"/>
            <p:cNvSpPr/>
            <p:nvPr/>
          </p:nvSpPr>
          <p:spPr>
            <a:xfrm>
              <a:off x="0" y="0"/>
              <a:ext cx="1325457" cy="12543"/>
            </a:xfrm>
            <a:custGeom>
              <a:avLst/>
              <a:gdLst/>
              <a:ahLst/>
              <a:cxnLst/>
              <a:rect l="l" t="t" r="r" b="b"/>
              <a:pathLst>
                <a:path w="1325457" h="12543">
                  <a:moveTo>
                    <a:pt x="6272" y="0"/>
                  </a:moveTo>
                  <a:lnTo>
                    <a:pt x="1319185" y="0"/>
                  </a:lnTo>
                  <a:cubicBezTo>
                    <a:pt x="1320848" y="0"/>
                    <a:pt x="1322444" y="661"/>
                    <a:pt x="1323620" y="1837"/>
                  </a:cubicBezTo>
                  <a:cubicBezTo>
                    <a:pt x="1324796" y="3013"/>
                    <a:pt x="1325457" y="4608"/>
                    <a:pt x="1325457" y="6272"/>
                  </a:cubicBezTo>
                  <a:lnTo>
                    <a:pt x="1325457" y="6272"/>
                  </a:lnTo>
                  <a:cubicBezTo>
                    <a:pt x="1325457" y="7935"/>
                    <a:pt x="1324796" y="9530"/>
                    <a:pt x="1323620" y="10706"/>
                  </a:cubicBezTo>
                  <a:cubicBezTo>
                    <a:pt x="1322444" y="11882"/>
                    <a:pt x="1320848" y="12543"/>
                    <a:pt x="1319185"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5" name="TextBox 5"/>
            <p:cNvSpPr txBox="1"/>
            <p:nvPr/>
          </p:nvSpPr>
          <p:spPr>
            <a:xfrm>
              <a:off x="0" y="-47625"/>
              <a:ext cx="1325457" cy="60168"/>
            </a:xfrm>
            <a:prstGeom prst="rect">
              <a:avLst/>
            </a:prstGeom>
          </p:spPr>
          <p:txBody>
            <a:bodyPr lIns="50800" tIns="50800" rIns="50800" bIns="50800" rtlCol="0" anchor="ctr"/>
            <a:lstStyle/>
            <a:p>
              <a:pPr algn="ctr">
                <a:lnSpc>
                  <a:spcPts val="2239"/>
                </a:lnSpc>
              </a:pPr>
              <a:endParaRPr/>
            </a:p>
          </p:txBody>
        </p:sp>
      </p:grpSp>
      <p:sp>
        <p:nvSpPr>
          <p:cNvPr id="6" name="Freeform 6"/>
          <p:cNvSpPr/>
          <p:nvPr/>
        </p:nvSpPr>
        <p:spPr>
          <a:xfrm>
            <a:off x="2154409" y="2877059"/>
            <a:ext cx="15104206" cy="6683277"/>
          </a:xfrm>
          <a:custGeom>
            <a:avLst/>
            <a:gdLst/>
            <a:ahLst/>
            <a:cxnLst/>
            <a:rect l="l" t="t" r="r" b="b"/>
            <a:pathLst>
              <a:path w="15104206" h="6683277">
                <a:moveTo>
                  <a:pt x="0" y="0"/>
                </a:moveTo>
                <a:lnTo>
                  <a:pt x="15104207" y="0"/>
                </a:lnTo>
                <a:lnTo>
                  <a:pt x="15104207" y="6683277"/>
                </a:lnTo>
                <a:lnTo>
                  <a:pt x="0" y="6683277"/>
                </a:lnTo>
                <a:lnTo>
                  <a:pt x="0" y="0"/>
                </a:lnTo>
                <a:close/>
              </a:path>
            </a:pathLst>
          </a:custGeom>
          <a:blipFill>
            <a:blip r:embed="rId2"/>
            <a:stretch>
              <a:fillRect/>
            </a:stretch>
          </a:blipFill>
        </p:spPr>
        <p:txBody>
          <a:bodyPr/>
          <a:lstStyle/>
          <a:p>
            <a:endParaRPr lang="en-US"/>
          </a:p>
        </p:txBody>
      </p:sp>
      <p:grpSp>
        <p:nvGrpSpPr>
          <p:cNvPr id="7" name="Group 7"/>
          <p:cNvGrpSpPr/>
          <p:nvPr/>
        </p:nvGrpSpPr>
        <p:grpSpPr>
          <a:xfrm>
            <a:off x="18181857" y="8291827"/>
            <a:ext cx="106143" cy="966473"/>
            <a:chOff x="0" y="0"/>
            <a:chExt cx="626900" cy="5708159"/>
          </a:xfrm>
        </p:grpSpPr>
        <p:sp>
          <p:nvSpPr>
            <p:cNvPr id="8" name="Freeform 8"/>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9" name="TextBox 9"/>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rot="-5400000">
            <a:off x="13436726" y="11404983"/>
            <a:ext cx="8567848" cy="47767"/>
            <a:chOff x="0" y="0"/>
            <a:chExt cx="2256552" cy="12581"/>
          </a:xfrm>
        </p:grpSpPr>
        <p:sp>
          <p:nvSpPr>
            <p:cNvPr id="11" name="Freeform 11"/>
            <p:cNvSpPr/>
            <p:nvPr/>
          </p:nvSpPr>
          <p:spPr>
            <a:xfrm>
              <a:off x="0" y="0"/>
              <a:ext cx="2256553" cy="12581"/>
            </a:xfrm>
            <a:custGeom>
              <a:avLst/>
              <a:gdLst/>
              <a:ahLst/>
              <a:cxnLst/>
              <a:rect l="l" t="t" r="r" b="b"/>
              <a:pathLst>
                <a:path w="2256553" h="12581">
                  <a:moveTo>
                    <a:pt x="6290" y="0"/>
                  </a:moveTo>
                  <a:lnTo>
                    <a:pt x="2250262" y="0"/>
                  </a:lnTo>
                  <a:cubicBezTo>
                    <a:pt x="2253736" y="0"/>
                    <a:pt x="2256553" y="2816"/>
                    <a:pt x="2256553" y="6290"/>
                  </a:cubicBezTo>
                  <a:lnTo>
                    <a:pt x="2256553" y="6290"/>
                  </a:lnTo>
                  <a:cubicBezTo>
                    <a:pt x="2256553" y="7959"/>
                    <a:pt x="2255890" y="9559"/>
                    <a:pt x="2254710" y="10738"/>
                  </a:cubicBezTo>
                  <a:cubicBezTo>
                    <a:pt x="2253530" y="11918"/>
                    <a:pt x="2251931" y="12581"/>
                    <a:pt x="2250262" y="12581"/>
                  </a:cubicBezTo>
                  <a:lnTo>
                    <a:pt x="6290" y="12581"/>
                  </a:lnTo>
                  <a:cubicBezTo>
                    <a:pt x="2816" y="12581"/>
                    <a:pt x="0" y="9764"/>
                    <a:pt x="0" y="6290"/>
                  </a:cubicBezTo>
                  <a:lnTo>
                    <a:pt x="0" y="6290"/>
                  </a:lnTo>
                  <a:cubicBezTo>
                    <a:pt x="0" y="2816"/>
                    <a:pt x="2816" y="0"/>
                    <a:pt x="6290" y="0"/>
                  </a:cubicBezTo>
                  <a:close/>
                </a:path>
              </a:pathLst>
            </a:custGeom>
            <a:solidFill>
              <a:srgbClr val="4ADEDD"/>
            </a:solidFill>
          </p:spPr>
          <p:txBody>
            <a:bodyPr/>
            <a:lstStyle/>
            <a:p>
              <a:endParaRPr lang="en-US"/>
            </a:p>
          </p:txBody>
        </p:sp>
        <p:sp>
          <p:nvSpPr>
            <p:cNvPr id="12" name="TextBox 12"/>
            <p:cNvSpPr txBox="1"/>
            <p:nvPr/>
          </p:nvSpPr>
          <p:spPr>
            <a:xfrm>
              <a:off x="0" y="-47625"/>
              <a:ext cx="2256552" cy="60206"/>
            </a:xfrm>
            <a:prstGeom prst="rect">
              <a:avLst/>
            </a:prstGeom>
          </p:spPr>
          <p:txBody>
            <a:bodyPr lIns="50800" tIns="50800" rIns="50800" bIns="50800" rtlCol="0" anchor="ctr"/>
            <a:lstStyle/>
            <a:p>
              <a:pPr algn="ctr">
                <a:lnSpc>
                  <a:spcPts val="2239"/>
                </a:lnSpc>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740157"/>
            <a:ext cx="14502646" cy="75341"/>
            <a:chOff x="0" y="0"/>
            <a:chExt cx="3819627" cy="19843"/>
          </a:xfrm>
        </p:grpSpPr>
        <p:sp>
          <p:nvSpPr>
            <p:cNvPr id="8" name="Freeform 8"/>
            <p:cNvSpPr/>
            <p:nvPr/>
          </p:nvSpPr>
          <p:spPr>
            <a:xfrm>
              <a:off x="0" y="0"/>
              <a:ext cx="3819627" cy="19843"/>
            </a:xfrm>
            <a:custGeom>
              <a:avLst/>
              <a:gdLst/>
              <a:ahLst/>
              <a:cxnLst/>
              <a:rect l="l" t="t" r="r" b="b"/>
              <a:pathLst>
                <a:path w="3819627" h="19843">
                  <a:moveTo>
                    <a:pt x="9921" y="0"/>
                  </a:moveTo>
                  <a:lnTo>
                    <a:pt x="3809705" y="0"/>
                  </a:lnTo>
                  <a:cubicBezTo>
                    <a:pt x="3815185" y="0"/>
                    <a:pt x="3819627" y="4442"/>
                    <a:pt x="3819627" y="9921"/>
                  </a:cubicBezTo>
                  <a:lnTo>
                    <a:pt x="3819627" y="9921"/>
                  </a:lnTo>
                  <a:cubicBezTo>
                    <a:pt x="3819627" y="12553"/>
                    <a:pt x="3818582" y="15076"/>
                    <a:pt x="3816721" y="16937"/>
                  </a:cubicBezTo>
                  <a:cubicBezTo>
                    <a:pt x="3814861" y="18798"/>
                    <a:pt x="3812337" y="19843"/>
                    <a:pt x="3809705" y="19843"/>
                  </a:cubicBezTo>
                  <a:lnTo>
                    <a:pt x="9921" y="19843"/>
                  </a:lnTo>
                  <a:cubicBezTo>
                    <a:pt x="7290" y="19843"/>
                    <a:pt x="4767" y="18798"/>
                    <a:pt x="2906" y="16937"/>
                  </a:cubicBezTo>
                  <a:cubicBezTo>
                    <a:pt x="1045" y="15076"/>
                    <a:pt x="0" y="12553"/>
                    <a:pt x="0" y="9921"/>
                  </a:cubicBezTo>
                  <a:lnTo>
                    <a:pt x="0" y="9921"/>
                  </a:lnTo>
                  <a:cubicBezTo>
                    <a:pt x="0" y="7290"/>
                    <a:pt x="1045" y="4767"/>
                    <a:pt x="2906" y="2906"/>
                  </a:cubicBezTo>
                  <a:cubicBezTo>
                    <a:pt x="4767" y="1045"/>
                    <a:pt x="7290" y="0"/>
                    <a:pt x="9921" y="0"/>
                  </a:cubicBezTo>
                  <a:close/>
                </a:path>
              </a:pathLst>
            </a:custGeom>
            <a:solidFill>
              <a:srgbClr val="4ADEDD"/>
            </a:solidFill>
          </p:spPr>
          <p:txBody>
            <a:bodyPr/>
            <a:lstStyle/>
            <a:p>
              <a:endParaRPr lang="en-US"/>
            </a:p>
          </p:txBody>
        </p:sp>
        <p:sp>
          <p:nvSpPr>
            <p:cNvPr id="9" name="TextBox 9"/>
            <p:cNvSpPr txBox="1"/>
            <p:nvPr/>
          </p:nvSpPr>
          <p:spPr>
            <a:xfrm>
              <a:off x="0" y="-47625"/>
              <a:ext cx="3819627" cy="67468"/>
            </a:xfrm>
            <a:prstGeom prst="rect">
              <a:avLst/>
            </a:prstGeom>
          </p:spPr>
          <p:txBody>
            <a:bodyPr lIns="50800" tIns="50800" rIns="50800" bIns="50800" rtlCol="0" anchor="ctr"/>
            <a:lstStyle/>
            <a:p>
              <a:pPr algn="ctr">
                <a:lnSpc>
                  <a:spcPts val="2239"/>
                </a:lnSpc>
              </a:pPr>
              <a:endParaRPr/>
            </a:p>
          </p:txBody>
        </p:sp>
      </p:grpSp>
      <p:sp>
        <p:nvSpPr>
          <p:cNvPr id="10" name="Freeform 10"/>
          <p:cNvSpPr/>
          <p:nvPr/>
        </p:nvSpPr>
        <p:spPr>
          <a:xfrm>
            <a:off x="2289811" y="2101384"/>
            <a:ext cx="13708378" cy="7156916"/>
          </a:xfrm>
          <a:custGeom>
            <a:avLst/>
            <a:gdLst/>
            <a:ahLst/>
            <a:cxnLst/>
            <a:rect l="l" t="t" r="r" b="b"/>
            <a:pathLst>
              <a:path w="13708378" h="7156916">
                <a:moveTo>
                  <a:pt x="0" y="0"/>
                </a:moveTo>
                <a:lnTo>
                  <a:pt x="13708378" y="0"/>
                </a:lnTo>
                <a:lnTo>
                  <a:pt x="13708378" y="7156916"/>
                </a:lnTo>
                <a:lnTo>
                  <a:pt x="0" y="7156916"/>
                </a:lnTo>
                <a:lnTo>
                  <a:pt x="0" y="0"/>
                </a:lnTo>
                <a:close/>
              </a:path>
            </a:pathLst>
          </a:custGeom>
          <a:blipFill>
            <a:blip r:embed="rId4"/>
            <a:stretch>
              <a:fillRect/>
            </a:stretch>
          </a:blipFill>
        </p:spPr>
        <p:txBody>
          <a:bodyPr/>
          <a:lstStyle/>
          <a:p>
            <a:endParaRPr lang="en-US"/>
          </a:p>
        </p:txBody>
      </p:sp>
      <p:sp>
        <p:nvSpPr>
          <p:cNvPr id="11" name="TextBox 11"/>
          <p:cNvSpPr txBox="1"/>
          <p:nvPr/>
        </p:nvSpPr>
        <p:spPr>
          <a:xfrm>
            <a:off x="1028700" y="923925"/>
            <a:ext cx="4116586"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DashBoard</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rot="-5400000">
            <a:off x="12206561" y="10174960"/>
            <a:ext cx="11027822" cy="47838"/>
            <a:chOff x="0" y="0"/>
            <a:chExt cx="2904447" cy="12599"/>
          </a:xfrm>
        </p:grpSpPr>
        <p:sp>
          <p:nvSpPr>
            <p:cNvPr id="8" name="Freeform 8"/>
            <p:cNvSpPr/>
            <p:nvPr/>
          </p:nvSpPr>
          <p:spPr>
            <a:xfrm>
              <a:off x="0" y="0"/>
              <a:ext cx="2904447" cy="12599"/>
            </a:xfrm>
            <a:custGeom>
              <a:avLst/>
              <a:gdLst/>
              <a:ahLst/>
              <a:cxnLst/>
              <a:rect l="l" t="t" r="r" b="b"/>
              <a:pathLst>
                <a:path w="2904447" h="12599">
                  <a:moveTo>
                    <a:pt x="6300" y="0"/>
                  </a:moveTo>
                  <a:lnTo>
                    <a:pt x="2898148" y="0"/>
                  </a:lnTo>
                  <a:cubicBezTo>
                    <a:pt x="2899818" y="0"/>
                    <a:pt x="2901421" y="664"/>
                    <a:pt x="2902602" y="1845"/>
                  </a:cubicBezTo>
                  <a:cubicBezTo>
                    <a:pt x="2903783" y="3027"/>
                    <a:pt x="2904447" y="4629"/>
                    <a:pt x="2904447" y="6300"/>
                  </a:cubicBezTo>
                  <a:lnTo>
                    <a:pt x="2904447" y="6300"/>
                  </a:lnTo>
                  <a:cubicBezTo>
                    <a:pt x="2904447" y="7970"/>
                    <a:pt x="2903783" y="9573"/>
                    <a:pt x="2902602" y="10754"/>
                  </a:cubicBezTo>
                  <a:cubicBezTo>
                    <a:pt x="2901421" y="11936"/>
                    <a:pt x="2899818" y="12599"/>
                    <a:pt x="2898148" y="12599"/>
                  </a:cubicBezTo>
                  <a:lnTo>
                    <a:pt x="6300" y="12599"/>
                  </a:lnTo>
                  <a:cubicBezTo>
                    <a:pt x="4629" y="12599"/>
                    <a:pt x="3027" y="11936"/>
                    <a:pt x="1845" y="10754"/>
                  </a:cubicBezTo>
                  <a:cubicBezTo>
                    <a:pt x="664" y="9573"/>
                    <a:pt x="0" y="7970"/>
                    <a:pt x="0" y="6300"/>
                  </a:cubicBezTo>
                  <a:lnTo>
                    <a:pt x="0" y="6300"/>
                  </a:lnTo>
                  <a:cubicBezTo>
                    <a:pt x="0" y="4629"/>
                    <a:pt x="664" y="3027"/>
                    <a:pt x="1845" y="1845"/>
                  </a:cubicBezTo>
                  <a:cubicBezTo>
                    <a:pt x="3027" y="664"/>
                    <a:pt x="4629" y="0"/>
                    <a:pt x="6300" y="0"/>
                  </a:cubicBezTo>
                  <a:close/>
                </a:path>
              </a:pathLst>
            </a:custGeom>
            <a:solidFill>
              <a:srgbClr val="4ADEDD"/>
            </a:solidFill>
          </p:spPr>
          <p:txBody>
            <a:bodyPr/>
            <a:lstStyle/>
            <a:p>
              <a:endParaRPr lang="en-US"/>
            </a:p>
          </p:txBody>
        </p:sp>
        <p:sp>
          <p:nvSpPr>
            <p:cNvPr id="9" name="TextBox 9"/>
            <p:cNvSpPr txBox="1"/>
            <p:nvPr/>
          </p:nvSpPr>
          <p:spPr>
            <a:xfrm>
              <a:off x="0" y="-47625"/>
              <a:ext cx="2904447" cy="60224"/>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rot="-5400000">
            <a:off x="-4515342" y="-757236"/>
            <a:ext cx="10130943" cy="47987"/>
            <a:chOff x="0" y="0"/>
            <a:chExt cx="2668232" cy="12639"/>
          </a:xfrm>
        </p:grpSpPr>
        <p:sp>
          <p:nvSpPr>
            <p:cNvPr id="11" name="Freeform 11"/>
            <p:cNvSpPr/>
            <p:nvPr/>
          </p:nvSpPr>
          <p:spPr>
            <a:xfrm>
              <a:off x="0" y="0"/>
              <a:ext cx="2668232" cy="12639"/>
            </a:xfrm>
            <a:custGeom>
              <a:avLst/>
              <a:gdLst/>
              <a:ahLst/>
              <a:cxnLst/>
              <a:rect l="l" t="t" r="r" b="b"/>
              <a:pathLst>
                <a:path w="2668232" h="12639">
                  <a:moveTo>
                    <a:pt x="6319" y="0"/>
                  </a:moveTo>
                  <a:lnTo>
                    <a:pt x="2661913" y="0"/>
                  </a:lnTo>
                  <a:cubicBezTo>
                    <a:pt x="2665403" y="0"/>
                    <a:pt x="2668232" y="2829"/>
                    <a:pt x="2668232" y="6319"/>
                  </a:cubicBezTo>
                  <a:lnTo>
                    <a:pt x="2668232" y="6319"/>
                  </a:lnTo>
                  <a:cubicBezTo>
                    <a:pt x="2668232" y="7995"/>
                    <a:pt x="2667566" y="9603"/>
                    <a:pt x="2666381" y="10788"/>
                  </a:cubicBezTo>
                  <a:cubicBezTo>
                    <a:pt x="2665196" y="11973"/>
                    <a:pt x="2663589" y="12639"/>
                    <a:pt x="2661913" y="12639"/>
                  </a:cubicBezTo>
                  <a:lnTo>
                    <a:pt x="6319" y="12639"/>
                  </a:lnTo>
                  <a:cubicBezTo>
                    <a:pt x="2829" y="12639"/>
                    <a:pt x="0" y="9809"/>
                    <a:pt x="0" y="6319"/>
                  </a:cubicBezTo>
                  <a:lnTo>
                    <a:pt x="0" y="6319"/>
                  </a:lnTo>
                  <a:cubicBezTo>
                    <a:pt x="0" y="2829"/>
                    <a:pt x="2829" y="0"/>
                    <a:pt x="6319" y="0"/>
                  </a:cubicBezTo>
                  <a:close/>
                </a:path>
              </a:pathLst>
            </a:custGeom>
            <a:solidFill>
              <a:srgbClr val="4ADEDD"/>
            </a:solidFill>
          </p:spPr>
          <p:txBody>
            <a:bodyPr/>
            <a:lstStyle/>
            <a:p>
              <a:endParaRPr lang="en-US"/>
            </a:p>
          </p:txBody>
        </p:sp>
        <p:sp>
          <p:nvSpPr>
            <p:cNvPr id="12" name="TextBox 12"/>
            <p:cNvSpPr txBox="1"/>
            <p:nvPr/>
          </p:nvSpPr>
          <p:spPr>
            <a:xfrm>
              <a:off x="0" y="-47625"/>
              <a:ext cx="2668232" cy="60264"/>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2964951" y="2413401"/>
            <a:ext cx="13708378" cy="7236881"/>
          </a:xfrm>
          <a:custGeom>
            <a:avLst/>
            <a:gdLst/>
            <a:ahLst/>
            <a:cxnLst/>
            <a:rect l="l" t="t" r="r" b="b"/>
            <a:pathLst>
              <a:path w="13708378" h="7236881">
                <a:moveTo>
                  <a:pt x="0" y="0"/>
                </a:moveTo>
                <a:lnTo>
                  <a:pt x="13708378" y="0"/>
                </a:lnTo>
                <a:lnTo>
                  <a:pt x="13708378" y="7236882"/>
                </a:lnTo>
                <a:lnTo>
                  <a:pt x="0" y="7236882"/>
                </a:lnTo>
                <a:lnTo>
                  <a:pt x="0" y="0"/>
                </a:lnTo>
                <a:close/>
              </a:path>
            </a:pathLst>
          </a:custGeom>
          <a:blipFill>
            <a:blip r:embed="rId4"/>
            <a:stretch>
              <a:fillRect/>
            </a:stretch>
          </a:blipFill>
        </p:spPr>
        <p:txBody>
          <a:bodyPr/>
          <a:lstStyle/>
          <a:p>
            <a:endParaRPr lang="en-US"/>
          </a:p>
        </p:txBody>
      </p:sp>
      <p:sp>
        <p:nvSpPr>
          <p:cNvPr id="14" name="TextBox 14"/>
          <p:cNvSpPr txBox="1"/>
          <p:nvPr/>
        </p:nvSpPr>
        <p:spPr>
          <a:xfrm>
            <a:off x="1028700" y="923925"/>
            <a:ext cx="4116586"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File Upload</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9130390" y="5100367"/>
            <a:ext cx="11751190" cy="9550513"/>
          </a:xfrm>
          <a:custGeom>
            <a:avLst/>
            <a:gdLst/>
            <a:ahLst/>
            <a:cxnLst/>
            <a:rect l="l" t="t" r="r" b="b"/>
            <a:pathLst>
              <a:path w="11751190" h="9550513">
                <a:moveTo>
                  <a:pt x="0" y="0"/>
                </a:moveTo>
                <a:lnTo>
                  <a:pt x="11751191" y="0"/>
                </a:lnTo>
                <a:lnTo>
                  <a:pt x="11751191"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007689" y="-9438697"/>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3086265"/>
            <a:ext cx="12816924" cy="47625"/>
            <a:chOff x="0" y="0"/>
            <a:chExt cx="3375651" cy="12543"/>
          </a:xfrm>
        </p:grpSpPr>
        <p:sp>
          <p:nvSpPr>
            <p:cNvPr id="8" name="Freeform 8"/>
            <p:cNvSpPr/>
            <p:nvPr/>
          </p:nvSpPr>
          <p:spPr>
            <a:xfrm>
              <a:off x="0" y="0"/>
              <a:ext cx="3375651" cy="12543"/>
            </a:xfrm>
            <a:custGeom>
              <a:avLst/>
              <a:gdLst/>
              <a:ahLst/>
              <a:cxnLst/>
              <a:rect l="l" t="t" r="r" b="b"/>
              <a:pathLst>
                <a:path w="3375651" h="12543">
                  <a:moveTo>
                    <a:pt x="6272" y="0"/>
                  </a:moveTo>
                  <a:lnTo>
                    <a:pt x="3369379" y="0"/>
                  </a:lnTo>
                  <a:cubicBezTo>
                    <a:pt x="3371042" y="0"/>
                    <a:pt x="3372638" y="661"/>
                    <a:pt x="3373813" y="1837"/>
                  </a:cubicBezTo>
                  <a:cubicBezTo>
                    <a:pt x="3374990" y="3013"/>
                    <a:pt x="3375651" y="4608"/>
                    <a:pt x="3375651" y="6272"/>
                  </a:cubicBezTo>
                  <a:lnTo>
                    <a:pt x="3375651" y="6272"/>
                  </a:lnTo>
                  <a:cubicBezTo>
                    <a:pt x="3375651" y="7935"/>
                    <a:pt x="3374990" y="9530"/>
                    <a:pt x="3373813" y="10706"/>
                  </a:cubicBezTo>
                  <a:cubicBezTo>
                    <a:pt x="3372638" y="11882"/>
                    <a:pt x="3371042" y="12543"/>
                    <a:pt x="3369379"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3375651" cy="60168"/>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209938"/>
            <a:ext cx="14652951" cy="2876327"/>
          </a:xfrm>
          <a:prstGeom prst="rect">
            <a:avLst/>
          </a:prstGeom>
        </p:spPr>
        <p:txBody>
          <a:bodyPr lIns="0" tIns="0" rIns="0" bIns="0" rtlCol="0" anchor="t">
            <a:spAutoFit/>
          </a:bodyPr>
          <a:lstStyle/>
          <a:p>
            <a:pPr algn="l">
              <a:lnSpc>
                <a:spcPts val="11562"/>
              </a:lnSpc>
              <a:spcBef>
                <a:spcPct val="0"/>
              </a:spcBef>
            </a:pPr>
            <a:r>
              <a:rPr lang="en-US" sz="8258">
                <a:solidFill>
                  <a:srgbClr val="FFFFFF"/>
                </a:solidFill>
                <a:latin typeface="Saira Stencil One"/>
              </a:rPr>
              <a:t>HỆ THỐNG CHẤM ĐIỂM KHÁCH HÀNG TIỀM NĂNG</a:t>
            </a:r>
          </a:p>
        </p:txBody>
      </p:sp>
      <p:sp>
        <p:nvSpPr>
          <p:cNvPr id="11" name="Freeform 11"/>
          <p:cNvSpPr/>
          <p:nvPr/>
        </p:nvSpPr>
        <p:spPr>
          <a:xfrm>
            <a:off x="1996854" y="4683451"/>
            <a:ext cx="425144" cy="425144"/>
          </a:xfrm>
          <a:custGeom>
            <a:avLst/>
            <a:gdLst/>
            <a:ahLst/>
            <a:cxnLst/>
            <a:rect l="l" t="t" r="r" b="b"/>
            <a:pathLst>
              <a:path w="425144" h="425144">
                <a:moveTo>
                  <a:pt x="0" y="0"/>
                </a:moveTo>
                <a:lnTo>
                  <a:pt x="425144" y="0"/>
                </a:lnTo>
                <a:lnTo>
                  <a:pt x="425144" y="425144"/>
                </a:lnTo>
                <a:lnTo>
                  <a:pt x="0" y="42514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12" name="TextBox 12"/>
          <p:cNvSpPr txBox="1"/>
          <p:nvPr/>
        </p:nvSpPr>
        <p:spPr>
          <a:xfrm>
            <a:off x="867906" y="3523242"/>
            <a:ext cx="11846627" cy="6139180"/>
          </a:xfrm>
          <a:prstGeom prst="rect">
            <a:avLst/>
          </a:prstGeom>
        </p:spPr>
        <p:txBody>
          <a:bodyPr lIns="0" tIns="0" rIns="0" bIns="0" rtlCol="0" anchor="t">
            <a:spAutoFit/>
          </a:bodyPr>
          <a:lstStyle/>
          <a:p>
            <a:pPr algn="l">
              <a:lnSpc>
                <a:spcPts val="8120"/>
              </a:lnSpc>
            </a:pPr>
            <a:r>
              <a:rPr lang="en-US" sz="5800">
                <a:solidFill>
                  <a:srgbClr val="FFFFFF"/>
                </a:solidFill>
                <a:latin typeface="Montserrat Bold"/>
              </a:rPr>
              <a:t>1. GIỚI THIỆU</a:t>
            </a:r>
          </a:p>
          <a:p>
            <a:pPr algn="l">
              <a:lnSpc>
                <a:spcPts val="8120"/>
              </a:lnSpc>
            </a:pPr>
            <a:r>
              <a:rPr lang="en-US" sz="5800">
                <a:solidFill>
                  <a:srgbClr val="FFFFFF"/>
                </a:solidFill>
                <a:latin typeface="Montserrat Bold"/>
              </a:rPr>
              <a:t>2. DỮ LIỆU VÀ TIỀN XỬ LÝ</a:t>
            </a:r>
          </a:p>
          <a:p>
            <a:pPr algn="l">
              <a:lnSpc>
                <a:spcPts val="8120"/>
              </a:lnSpc>
            </a:pPr>
            <a:r>
              <a:rPr lang="en-US" sz="5800">
                <a:solidFill>
                  <a:srgbClr val="FFFFFF"/>
                </a:solidFill>
                <a:latin typeface="Montserrat Bold"/>
              </a:rPr>
              <a:t>3. PHƯƠNG PHÁP DỰ ĐOÁN</a:t>
            </a:r>
          </a:p>
          <a:p>
            <a:pPr algn="l">
              <a:lnSpc>
                <a:spcPts val="8120"/>
              </a:lnSpc>
            </a:pPr>
            <a:r>
              <a:rPr lang="en-US" sz="5800">
                <a:solidFill>
                  <a:srgbClr val="FFFFFF"/>
                </a:solidFill>
                <a:latin typeface="Montserrat Bold"/>
              </a:rPr>
              <a:t>4. ỨNG DỤNG THỰC TẾ</a:t>
            </a:r>
          </a:p>
          <a:p>
            <a:pPr algn="l">
              <a:lnSpc>
                <a:spcPts val="8120"/>
              </a:lnSpc>
            </a:pPr>
            <a:r>
              <a:rPr lang="en-US" sz="5800">
                <a:solidFill>
                  <a:srgbClr val="FFFFFF"/>
                </a:solidFill>
                <a:latin typeface="Montserrat Bold"/>
              </a:rPr>
              <a:t>5. PINELINE</a:t>
            </a:r>
          </a:p>
          <a:p>
            <a:pPr algn="l">
              <a:lnSpc>
                <a:spcPts val="8120"/>
              </a:lnSpc>
            </a:pPr>
            <a:r>
              <a:rPr lang="en-US" sz="5800">
                <a:solidFill>
                  <a:srgbClr val="FFFFFF"/>
                </a:solidFill>
                <a:latin typeface="Montserrat Bold"/>
              </a:rPr>
              <a:t>6. DEMO</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sp>
        <p:nvSpPr>
          <p:cNvPr id="7" name="Freeform 7"/>
          <p:cNvSpPr/>
          <p:nvPr/>
        </p:nvSpPr>
        <p:spPr>
          <a:xfrm>
            <a:off x="3550922" y="2445117"/>
            <a:ext cx="13708378" cy="7351118"/>
          </a:xfrm>
          <a:custGeom>
            <a:avLst/>
            <a:gdLst/>
            <a:ahLst/>
            <a:cxnLst/>
            <a:rect l="l" t="t" r="r" b="b"/>
            <a:pathLst>
              <a:path w="13708378" h="7351118">
                <a:moveTo>
                  <a:pt x="0" y="0"/>
                </a:moveTo>
                <a:lnTo>
                  <a:pt x="13708378" y="0"/>
                </a:lnTo>
                <a:lnTo>
                  <a:pt x="13708378" y="7351118"/>
                </a:lnTo>
                <a:lnTo>
                  <a:pt x="0" y="7351118"/>
                </a:lnTo>
                <a:lnTo>
                  <a:pt x="0" y="0"/>
                </a:lnTo>
                <a:close/>
              </a:path>
            </a:pathLst>
          </a:custGeom>
          <a:blipFill>
            <a:blip r:embed="rId4"/>
            <a:stretch>
              <a:fillRect/>
            </a:stretch>
          </a:blipFill>
        </p:spPr>
        <p:txBody>
          <a:bodyPr/>
          <a:lstStyle/>
          <a:p>
            <a:endParaRPr lang="en-US"/>
          </a:p>
        </p:txBody>
      </p:sp>
      <p:sp>
        <p:nvSpPr>
          <p:cNvPr id="8" name="TextBox 8"/>
          <p:cNvSpPr txBox="1"/>
          <p:nvPr/>
        </p:nvSpPr>
        <p:spPr>
          <a:xfrm>
            <a:off x="1028700" y="923925"/>
            <a:ext cx="4116586"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Simulation</a:t>
            </a:r>
          </a:p>
        </p:txBody>
      </p:sp>
      <p:grpSp>
        <p:nvGrpSpPr>
          <p:cNvPr id="9" name="Group 9"/>
          <p:cNvGrpSpPr/>
          <p:nvPr/>
        </p:nvGrpSpPr>
        <p:grpSpPr>
          <a:xfrm>
            <a:off x="1028700" y="740157"/>
            <a:ext cx="14502646" cy="75341"/>
            <a:chOff x="0" y="0"/>
            <a:chExt cx="3819627" cy="19843"/>
          </a:xfrm>
        </p:grpSpPr>
        <p:sp>
          <p:nvSpPr>
            <p:cNvPr id="10" name="Freeform 10"/>
            <p:cNvSpPr/>
            <p:nvPr/>
          </p:nvSpPr>
          <p:spPr>
            <a:xfrm>
              <a:off x="0" y="0"/>
              <a:ext cx="3819627" cy="19843"/>
            </a:xfrm>
            <a:custGeom>
              <a:avLst/>
              <a:gdLst/>
              <a:ahLst/>
              <a:cxnLst/>
              <a:rect l="l" t="t" r="r" b="b"/>
              <a:pathLst>
                <a:path w="3819627" h="19843">
                  <a:moveTo>
                    <a:pt x="9921" y="0"/>
                  </a:moveTo>
                  <a:lnTo>
                    <a:pt x="3809705" y="0"/>
                  </a:lnTo>
                  <a:cubicBezTo>
                    <a:pt x="3815185" y="0"/>
                    <a:pt x="3819627" y="4442"/>
                    <a:pt x="3819627" y="9921"/>
                  </a:cubicBezTo>
                  <a:lnTo>
                    <a:pt x="3819627" y="9921"/>
                  </a:lnTo>
                  <a:cubicBezTo>
                    <a:pt x="3819627" y="12553"/>
                    <a:pt x="3818582" y="15076"/>
                    <a:pt x="3816721" y="16937"/>
                  </a:cubicBezTo>
                  <a:cubicBezTo>
                    <a:pt x="3814861" y="18798"/>
                    <a:pt x="3812337" y="19843"/>
                    <a:pt x="3809705" y="19843"/>
                  </a:cubicBezTo>
                  <a:lnTo>
                    <a:pt x="9921" y="19843"/>
                  </a:lnTo>
                  <a:cubicBezTo>
                    <a:pt x="7290" y="19843"/>
                    <a:pt x="4767" y="18798"/>
                    <a:pt x="2906" y="16937"/>
                  </a:cubicBezTo>
                  <a:cubicBezTo>
                    <a:pt x="1045" y="15076"/>
                    <a:pt x="0" y="12553"/>
                    <a:pt x="0" y="9921"/>
                  </a:cubicBezTo>
                  <a:lnTo>
                    <a:pt x="0" y="9921"/>
                  </a:lnTo>
                  <a:cubicBezTo>
                    <a:pt x="0" y="7290"/>
                    <a:pt x="1045" y="4767"/>
                    <a:pt x="2906" y="2906"/>
                  </a:cubicBezTo>
                  <a:cubicBezTo>
                    <a:pt x="4767" y="1045"/>
                    <a:pt x="7290" y="0"/>
                    <a:pt x="9921" y="0"/>
                  </a:cubicBezTo>
                  <a:close/>
                </a:path>
              </a:pathLst>
            </a:custGeom>
            <a:solidFill>
              <a:srgbClr val="4ADEDD"/>
            </a:solidFill>
          </p:spPr>
          <p:txBody>
            <a:bodyPr/>
            <a:lstStyle/>
            <a:p>
              <a:endParaRPr lang="en-US"/>
            </a:p>
          </p:txBody>
        </p:sp>
        <p:sp>
          <p:nvSpPr>
            <p:cNvPr id="11" name="TextBox 11"/>
            <p:cNvSpPr txBox="1"/>
            <p:nvPr/>
          </p:nvSpPr>
          <p:spPr>
            <a:xfrm>
              <a:off x="0" y="-47625"/>
              <a:ext cx="3819627" cy="67468"/>
            </a:xfrm>
            <a:prstGeom prst="rect">
              <a:avLst/>
            </a:prstGeom>
          </p:spPr>
          <p:txBody>
            <a:bodyPr lIns="50800" tIns="50800" rIns="50800" bIns="50800" rtlCol="0" anchor="ctr"/>
            <a:lstStyle/>
            <a:p>
              <a:pPr algn="ctr">
                <a:lnSpc>
                  <a:spcPts val="2239"/>
                </a:lnSpc>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rot="-5400000">
            <a:off x="13550475" y="11404983"/>
            <a:ext cx="8567848" cy="47767"/>
            <a:chOff x="0" y="0"/>
            <a:chExt cx="2256552" cy="12581"/>
          </a:xfrm>
        </p:grpSpPr>
        <p:sp>
          <p:nvSpPr>
            <p:cNvPr id="8" name="Freeform 8"/>
            <p:cNvSpPr/>
            <p:nvPr/>
          </p:nvSpPr>
          <p:spPr>
            <a:xfrm>
              <a:off x="0" y="0"/>
              <a:ext cx="2256553" cy="12581"/>
            </a:xfrm>
            <a:custGeom>
              <a:avLst/>
              <a:gdLst/>
              <a:ahLst/>
              <a:cxnLst/>
              <a:rect l="l" t="t" r="r" b="b"/>
              <a:pathLst>
                <a:path w="2256553" h="12581">
                  <a:moveTo>
                    <a:pt x="6290" y="0"/>
                  </a:moveTo>
                  <a:lnTo>
                    <a:pt x="2250262" y="0"/>
                  </a:lnTo>
                  <a:cubicBezTo>
                    <a:pt x="2253736" y="0"/>
                    <a:pt x="2256553" y="2816"/>
                    <a:pt x="2256553" y="6290"/>
                  </a:cubicBezTo>
                  <a:lnTo>
                    <a:pt x="2256553" y="6290"/>
                  </a:lnTo>
                  <a:cubicBezTo>
                    <a:pt x="2256553" y="7959"/>
                    <a:pt x="2255890" y="9559"/>
                    <a:pt x="2254710" y="10738"/>
                  </a:cubicBezTo>
                  <a:cubicBezTo>
                    <a:pt x="2253530" y="11918"/>
                    <a:pt x="2251931" y="12581"/>
                    <a:pt x="2250262" y="12581"/>
                  </a:cubicBezTo>
                  <a:lnTo>
                    <a:pt x="6290" y="12581"/>
                  </a:lnTo>
                  <a:cubicBezTo>
                    <a:pt x="2816" y="12581"/>
                    <a:pt x="0" y="9764"/>
                    <a:pt x="0" y="6290"/>
                  </a:cubicBezTo>
                  <a:lnTo>
                    <a:pt x="0" y="6290"/>
                  </a:lnTo>
                  <a:cubicBezTo>
                    <a:pt x="0" y="2816"/>
                    <a:pt x="2816" y="0"/>
                    <a:pt x="6290" y="0"/>
                  </a:cubicBezTo>
                  <a:close/>
                </a:path>
              </a:pathLst>
            </a:custGeom>
            <a:solidFill>
              <a:srgbClr val="4ADEDD"/>
            </a:solidFill>
          </p:spPr>
          <p:txBody>
            <a:bodyPr/>
            <a:lstStyle/>
            <a:p>
              <a:endParaRPr lang="en-US"/>
            </a:p>
          </p:txBody>
        </p:sp>
        <p:sp>
          <p:nvSpPr>
            <p:cNvPr id="9" name="TextBox 9"/>
            <p:cNvSpPr txBox="1"/>
            <p:nvPr/>
          </p:nvSpPr>
          <p:spPr>
            <a:xfrm>
              <a:off x="0" y="-47625"/>
              <a:ext cx="2256552" cy="60206"/>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rot="-5400000">
            <a:off x="-5566252" y="294036"/>
            <a:ext cx="12233657" cy="48156"/>
            <a:chOff x="0" y="0"/>
            <a:chExt cx="3222033" cy="12683"/>
          </a:xfrm>
        </p:grpSpPr>
        <p:sp>
          <p:nvSpPr>
            <p:cNvPr id="11" name="Freeform 11"/>
            <p:cNvSpPr/>
            <p:nvPr/>
          </p:nvSpPr>
          <p:spPr>
            <a:xfrm>
              <a:off x="0" y="0"/>
              <a:ext cx="3222033" cy="12683"/>
            </a:xfrm>
            <a:custGeom>
              <a:avLst/>
              <a:gdLst/>
              <a:ahLst/>
              <a:cxnLst/>
              <a:rect l="l" t="t" r="r" b="b"/>
              <a:pathLst>
                <a:path w="3222033" h="12683">
                  <a:moveTo>
                    <a:pt x="6341" y="0"/>
                  </a:moveTo>
                  <a:lnTo>
                    <a:pt x="3215692" y="0"/>
                  </a:lnTo>
                  <a:cubicBezTo>
                    <a:pt x="3219194" y="0"/>
                    <a:pt x="3222033" y="2839"/>
                    <a:pt x="3222033" y="6341"/>
                  </a:cubicBezTo>
                  <a:lnTo>
                    <a:pt x="3222033" y="6341"/>
                  </a:lnTo>
                  <a:cubicBezTo>
                    <a:pt x="3222033" y="8023"/>
                    <a:pt x="3221365" y="9636"/>
                    <a:pt x="3220176" y="10826"/>
                  </a:cubicBezTo>
                  <a:cubicBezTo>
                    <a:pt x="3218986" y="12015"/>
                    <a:pt x="3217373" y="12683"/>
                    <a:pt x="3215692" y="12683"/>
                  </a:cubicBezTo>
                  <a:lnTo>
                    <a:pt x="6341" y="12683"/>
                  </a:lnTo>
                  <a:cubicBezTo>
                    <a:pt x="2839" y="12683"/>
                    <a:pt x="0" y="9844"/>
                    <a:pt x="0" y="6341"/>
                  </a:cubicBezTo>
                  <a:lnTo>
                    <a:pt x="0" y="6341"/>
                  </a:lnTo>
                  <a:cubicBezTo>
                    <a:pt x="0" y="2839"/>
                    <a:pt x="2839" y="0"/>
                    <a:pt x="6341" y="0"/>
                  </a:cubicBezTo>
                  <a:close/>
                </a:path>
              </a:pathLst>
            </a:custGeom>
            <a:solidFill>
              <a:srgbClr val="4ADEDD"/>
            </a:solidFill>
          </p:spPr>
          <p:txBody>
            <a:bodyPr/>
            <a:lstStyle/>
            <a:p>
              <a:endParaRPr lang="en-US"/>
            </a:p>
          </p:txBody>
        </p:sp>
        <p:sp>
          <p:nvSpPr>
            <p:cNvPr id="12" name="TextBox 12"/>
            <p:cNvSpPr txBox="1"/>
            <p:nvPr/>
          </p:nvSpPr>
          <p:spPr>
            <a:xfrm>
              <a:off x="0" y="-47625"/>
              <a:ext cx="3222033" cy="60308"/>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3071552" y="2348677"/>
            <a:ext cx="14080622" cy="7456863"/>
          </a:xfrm>
          <a:custGeom>
            <a:avLst/>
            <a:gdLst/>
            <a:ahLst/>
            <a:cxnLst/>
            <a:rect l="l" t="t" r="r" b="b"/>
            <a:pathLst>
              <a:path w="14080622" h="7456863">
                <a:moveTo>
                  <a:pt x="0" y="0"/>
                </a:moveTo>
                <a:lnTo>
                  <a:pt x="14080622" y="0"/>
                </a:lnTo>
                <a:lnTo>
                  <a:pt x="14080622" y="7456863"/>
                </a:lnTo>
                <a:lnTo>
                  <a:pt x="0" y="7456863"/>
                </a:lnTo>
                <a:lnTo>
                  <a:pt x="0" y="0"/>
                </a:lnTo>
                <a:close/>
              </a:path>
            </a:pathLst>
          </a:custGeom>
          <a:blipFill>
            <a:blip r:embed="rId4"/>
            <a:stretch>
              <a:fillRect/>
            </a:stretch>
          </a:blipFill>
        </p:spPr>
        <p:txBody>
          <a:bodyPr/>
          <a:lstStyle/>
          <a:p>
            <a:endParaRPr lang="en-US"/>
          </a:p>
        </p:txBody>
      </p:sp>
      <p:sp>
        <p:nvSpPr>
          <p:cNvPr id="14" name="TextBox 14"/>
          <p:cNvSpPr txBox="1"/>
          <p:nvPr/>
        </p:nvSpPr>
        <p:spPr>
          <a:xfrm>
            <a:off x="1028700" y="923925"/>
            <a:ext cx="4116586"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DataBase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a:off x="3550922" y="2446079"/>
            <a:ext cx="13708378" cy="7242593"/>
          </a:xfrm>
          <a:custGeom>
            <a:avLst/>
            <a:gdLst/>
            <a:ahLst/>
            <a:cxnLst/>
            <a:rect l="l" t="t" r="r" b="b"/>
            <a:pathLst>
              <a:path w="13708378" h="7242593">
                <a:moveTo>
                  <a:pt x="0" y="0"/>
                </a:moveTo>
                <a:lnTo>
                  <a:pt x="13708378" y="0"/>
                </a:lnTo>
                <a:lnTo>
                  <a:pt x="13708378" y="7242593"/>
                </a:lnTo>
                <a:lnTo>
                  <a:pt x="0" y="7242593"/>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923925"/>
            <a:ext cx="4116586"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DataBase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a:off x="3746692" y="2403571"/>
            <a:ext cx="13708378" cy="7185475"/>
          </a:xfrm>
          <a:custGeom>
            <a:avLst/>
            <a:gdLst/>
            <a:ahLst/>
            <a:cxnLst/>
            <a:rect l="l" t="t" r="r" b="b"/>
            <a:pathLst>
              <a:path w="13708378" h="7185475">
                <a:moveTo>
                  <a:pt x="0" y="0"/>
                </a:moveTo>
                <a:lnTo>
                  <a:pt x="13708378" y="0"/>
                </a:lnTo>
                <a:lnTo>
                  <a:pt x="13708378" y="7185475"/>
                </a:lnTo>
                <a:lnTo>
                  <a:pt x="0" y="7185475"/>
                </a:lnTo>
                <a:lnTo>
                  <a:pt x="0" y="0"/>
                </a:lnTo>
                <a:close/>
              </a:path>
            </a:pathLst>
          </a:custGeom>
          <a:blipFill>
            <a:blip r:embed="rId2"/>
            <a:stretch>
              <a:fillRect/>
            </a:stretch>
          </a:blipFill>
        </p:spPr>
        <p:txBody>
          <a:bodyPr/>
          <a:lstStyle/>
          <a:p>
            <a:endParaRPr lang="en-US"/>
          </a:p>
        </p:txBody>
      </p:sp>
      <p:sp>
        <p:nvSpPr>
          <p:cNvPr id="3" name="TextBox 3"/>
          <p:cNvSpPr txBox="1"/>
          <p:nvPr/>
        </p:nvSpPr>
        <p:spPr>
          <a:xfrm>
            <a:off x="1028700" y="923925"/>
            <a:ext cx="4116586"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DataBase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rot="-5400000">
            <a:off x="12436084" y="10404181"/>
            <a:ext cx="10569290" cy="47927"/>
            <a:chOff x="0" y="0"/>
            <a:chExt cx="2783681" cy="12623"/>
          </a:xfrm>
        </p:grpSpPr>
        <p:sp>
          <p:nvSpPr>
            <p:cNvPr id="8" name="Freeform 8"/>
            <p:cNvSpPr/>
            <p:nvPr/>
          </p:nvSpPr>
          <p:spPr>
            <a:xfrm>
              <a:off x="0" y="0"/>
              <a:ext cx="2783681" cy="12623"/>
            </a:xfrm>
            <a:custGeom>
              <a:avLst/>
              <a:gdLst/>
              <a:ahLst/>
              <a:cxnLst/>
              <a:rect l="l" t="t" r="r" b="b"/>
              <a:pathLst>
                <a:path w="2783681" h="12623">
                  <a:moveTo>
                    <a:pt x="6311" y="0"/>
                  </a:moveTo>
                  <a:lnTo>
                    <a:pt x="2777370" y="0"/>
                  </a:lnTo>
                  <a:cubicBezTo>
                    <a:pt x="2779044" y="0"/>
                    <a:pt x="2780649" y="665"/>
                    <a:pt x="2781833" y="1849"/>
                  </a:cubicBezTo>
                  <a:cubicBezTo>
                    <a:pt x="2783017" y="3032"/>
                    <a:pt x="2783681" y="4638"/>
                    <a:pt x="2783681" y="6311"/>
                  </a:cubicBezTo>
                  <a:lnTo>
                    <a:pt x="2783681" y="6311"/>
                  </a:lnTo>
                  <a:cubicBezTo>
                    <a:pt x="2783681" y="9797"/>
                    <a:pt x="2780856" y="12623"/>
                    <a:pt x="2777370" y="12623"/>
                  </a:cubicBezTo>
                  <a:lnTo>
                    <a:pt x="6311" y="12623"/>
                  </a:lnTo>
                  <a:cubicBezTo>
                    <a:pt x="4638" y="12623"/>
                    <a:pt x="3032" y="11958"/>
                    <a:pt x="1849" y="10774"/>
                  </a:cubicBezTo>
                  <a:cubicBezTo>
                    <a:pt x="665" y="9591"/>
                    <a:pt x="0" y="7985"/>
                    <a:pt x="0" y="6311"/>
                  </a:cubicBezTo>
                  <a:lnTo>
                    <a:pt x="0" y="6311"/>
                  </a:lnTo>
                  <a:cubicBezTo>
                    <a:pt x="0" y="4638"/>
                    <a:pt x="665" y="3032"/>
                    <a:pt x="1849" y="1849"/>
                  </a:cubicBezTo>
                  <a:cubicBezTo>
                    <a:pt x="3032" y="665"/>
                    <a:pt x="4638" y="0"/>
                    <a:pt x="6311" y="0"/>
                  </a:cubicBezTo>
                  <a:close/>
                </a:path>
              </a:pathLst>
            </a:custGeom>
            <a:solidFill>
              <a:srgbClr val="4ADEDD"/>
            </a:solidFill>
          </p:spPr>
          <p:txBody>
            <a:bodyPr/>
            <a:lstStyle/>
            <a:p>
              <a:endParaRPr lang="en-US"/>
            </a:p>
          </p:txBody>
        </p:sp>
        <p:sp>
          <p:nvSpPr>
            <p:cNvPr id="9" name="TextBox 9"/>
            <p:cNvSpPr txBox="1"/>
            <p:nvPr/>
          </p:nvSpPr>
          <p:spPr>
            <a:xfrm>
              <a:off x="0" y="-47625"/>
              <a:ext cx="2783681" cy="60248"/>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rot="-5400000">
            <a:off x="-4920631" y="-351585"/>
            <a:ext cx="10942214" cy="47956"/>
            <a:chOff x="0" y="0"/>
            <a:chExt cx="2881900" cy="12630"/>
          </a:xfrm>
        </p:grpSpPr>
        <p:sp>
          <p:nvSpPr>
            <p:cNvPr id="11" name="Freeform 11"/>
            <p:cNvSpPr/>
            <p:nvPr/>
          </p:nvSpPr>
          <p:spPr>
            <a:xfrm>
              <a:off x="0" y="0"/>
              <a:ext cx="2881900" cy="12630"/>
            </a:xfrm>
            <a:custGeom>
              <a:avLst/>
              <a:gdLst/>
              <a:ahLst/>
              <a:cxnLst/>
              <a:rect l="l" t="t" r="r" b="b"/>
              <a:pathLst>
                <a:path w="2881900" h="12630">
                  <a:moveTo>
                    <a:pt x="6315" y="0"/>
                  </a:moveTo>
                  <a:lnTo>
                    <a:pt x="2875585" y="0"/>
                  </a:lnTo>
                  <a:cubicBezTo>
                    <a:pt x="2877260" y="0"/>
                    <a:pt x="2878866" y="665"/>
                    <a:pt x="2880050" y="1850"/>
                  </a:cubicBezTo>
                  <a:cubicBezTo>
                    <a:pt x="2881235" y="3034"/>
                    <a:pt x="2881900" y="4640"/>
                    <a:pt x="2881900" y="6315"/>
                  </a:cubicBezTo>
                  <a:lnTo>
                    <a:pt x="2881900" y="6315"/>
                  </a:lnTo>
                  <a:cubicBezTo>
                    <a:pt x="2881900" y="7990"/>
                    <a:pt x="2881235" y="9596"/>
                    <a:pt x="2880050" y="10781"/>
                  </a:cubicBezTo>
                  <a:cubicBezTo>
                    <a:pt x="2878866" y="11965"/>
                    <a:pt x="2877260" y="12630"/>
                    <a:pt x="2875585" y="12630"/>
                  </a:cubicBezTo>
                  <a:lnTo>
                    <a:pt x="6315" y="12630"/>
                  </a:lnTo>
                  <a:cubicBezTo>
                    <a:pt x="4640" y="12630"/>
                    <a:pt x="3034" y="11965"/>
                    <a:pt x="1850" y="10781"/>
                  </a:cubicBezTo>
                  <a:cubicBezTo>
                    <a:pt x="665" y="9596"/>
                    <a:pt x="0" y="7990"/>
                    <a:pt x="0" y="6315"/>
                  </a:cubicBezTo>
                  <a:lnTo>
                    <a:pt x="0" y="6315"/>
                  </a:lnTo>
                  <a:cubicBezTo>
                    <a:pt x="0" y="4640"/>
                    <a:pt x="665" y="3034"/>
                    <a:pt x="1850" y="1850"/>
                  </a:cubicBezTo>
                  <a:cubicBezTo>
                    <a:pt x="3034" y="665"/>
                    <a:pt x="4640" y="0"/>
                    <a:pt x="6315" y="0"/>
                  </a:cubicBezTo>
                  <a:close/>
                </a:path>
              </a:pathLst>
            </a:custGeom>
            <a:solidFill>
              <a:srgbClr val="4ADEDD"/>
            </a:solidFill>
          </p:spPr>
          <p:txBody>
            <a:bodyPr/>
            <a:lstStyle/>
            <a:p>
              <a:endParaRPr lang="en-US"/>
            </a:p>
          </p:txBody>
        </p:sp>
        <p:sp>
          <p:nvSpPr>
            <p:cNvPr id="12" name="TextBox 12"/>
            <p:cNvSpPr txBox="1"/>
            <p:nvPr/>
          </p:nvSpPr>
          <p:spPr>
            <a:xfrm>
              <a:off x="0" y="-47625"/>
              <a:ext cx="2881900" cy="60255"/>
            </a:xfrm>
            <a:prstGeom prst="rect">
              <a:avLst/>
            </a:prstGeom>
          </p:spPr>
          <p:txBody>
            <a:bodyPr lIns="50800" tIns="50800" rIns="50800" bIns="50800" rtlCol="0" anchor="ctr"/>
            <a:lstStyle/>
            <a:p>
              <a:pPr algn="ctr">
                <a:lnSpc>
                  <a:spcPts val="2239"/>
                </a:lnSpc>
              </a:pPr>
              <a:endParaRPr/>
            </a:p>
          </p:txBody>
        </p:sp>
      </p:grpSp>
      <p:sp>
        <p:nvSpPr>
          <p:cNvPr id="13" name="Freeform 13"/>
          <p:cNvSpPr/>
          <p:nvPr/>
        </p:nvSpPr>
        <p:spPr>
          <a:xfrm>
            <a:off x="3550922" y="2457503"/>
            <a:ext cx="13708378" cy="7219746"/>
          </a:xfrm>
          <a:custGeom>
            <a:avLst/>
            <a:gdLst/>
            <a:ahLst/>
            <a:cxnLst/>
            <a:rect l="l" t="t" r="r" b="b"/>
            <a:pathLst>
              <a:path w="13708378" h="7219746">
                <a:moveTo>
                  <a:pt x="0" y="0"/>
                </a:moveTo>
                <a:lnTo>
                  <a:pt x="13708378" y="0"/>
                </a:lnTo>
                <a:lnTo>
                  <a:pt x="13708378" y="7219745"/>
                </a:lnTo>
                <a:lnTo>
                  <a:pt x="0" y="7219745"/>
                </a:lnTo>
                <a:lnTo>
                  <a:pt x="0" y="0"/>
                </a:lnTo>
                <a:close/>
              </a:path>
            </a:pathLst>
          </a:custGeom>
          <a:blipFill>
            <a:blip r:embed="rId4"/>
            <a:stretch>
              <a:fillRect/>
            </a:stretch>
          </a:blipFill>
        </p:spPr>
        <p:txBody>
          <a:bodyPr/>
          <a:lstStyle/>
          <a:p>
            <a:endParaRPr lang="en-US"/>
          </a:p>
        </p:txBody>
      </p:sp>
      <p:sp>
        <p:nvSpPr>
          <p:cNvPr id="14" name="TextBox 14"/>
          <p:cNvSpPr txBox="1"/>
          <p:nvPr/>
        </p:nvSpPr>
        <p:spPr>
          <a:xfrm>
            <a:off x="1028700" y="923925"/>
            <a:ext cx="4116586" cy="936626"/>
          </a:xfrm>
          <a:prstGeom prst="rect">
            <a:avLst/>
          </a:prstGeom>
        </p:spPr>
        <p:txBody>
          <a:bodyPr lIns="0" tIns="0" rIns="0" bIns="0" rtlCol="0" anchor="t">
            <a:spAutoFit/>
          </a:bodyPr>
          <a:lstStyle/>
          <a:p>
            <a:pPr algn="ctr">
              <a:lnSpc>
                <a:spcPts val="7699"/>
              </a:lnSpc>
            </a:pPr>
            <a:r>
              <a:rPr lang="en-US" sz="5499">
                <a:solidFill>
                  <a:srgbClr val="FFFFFF"/>
                </a:solidFill>
                <a:latin typeface="Montserrat"/>
              </a:rPr>
              <a:t>DataBase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1332908"/>
            <a:ext cx="3945969" cy="75559"/>
            <a:chOff x="0" y="0"/>
            <a:chExt cx="1039268" cy="19900"/>
          </a:xfrm>
        </p:grpSpPr>
        <p:sp>
          <p:nvSpPr>
            <p:cNvPr id="8" name="Freeform 8"/>
            <p:cNvSpPr/>
            <p:nvPr/>
          </p:nvSpPr>
          <p:spPr>
            <a:xfrm>
              <a:off x="0" y="0"/>
              <a:ext cx="1039268" cy="19900"/>
            </a:xfrm>
            <a:custGeom>
              <a:avLst/>
              <a:gdLst/>
              <a:ahLst/>
              <a:cxnLst/>
              <a:rect l="l" t="t" r="r" b="b"/>
              <a:pathLst>
                <a:path w="1039268" h="19900">
                  <a:moveTo>
                    <a:pt x="9950" y="0"/>
                  </a:moveTo>
                  <a:lnTo>
                    <a:pt x="1029318" y="0"/>
                  </a:lnTo>
                  <a:cubicBezTo>
                    <a:pt x="1034813" y="0"/>
                    <a:pt x="1039268" y="4455"/>
                    <a:pt x="1039268" y="9950"/>
                  </a:cubicBezTo>
                  <a:lnTo>
                    <a:pt x="1039268" y="9950"/>
                  </a:lnTo>
                  <a:cubicBezTo>
                    <a:pt x="1039268" y="12589"/>
                    <a:pt x="1038219" y="15120"/>
                    <a:pt x="1036353" y="16986"/>
                  </a:cubicBezTo>
                  <a:cubicBezTo>
                    <a:pt x="1034487" y="18852"/>
                    <a:pt x="1031956" y="19900"/>
                    <a:pt x="1029318" y="19900"/>
                  </a:cubicBezTo>
                  <a:lnTo>
                    <a:pt x="9950" y="19900"/>
                  </a:lnTo>
                  <a:cubicBezTo>
                    <a:pt x="7311" y="19900"/>
                    <a:pt x="4780" y="18852"/>
                    <a:pt x="2914" y="16986"/>
                  </a:cubicBezTo>
                  <a:cubicBezTo>
                    <a:pt x="1048" y="15120"/>
                    <a:pt x="0" y="12589"/>
                    <a:pt x="0" y="9950"/>
                  </a:cubicBezTo>
                  <a:lnTo>
                    <a:pt x="0" y="9950"/>
                  </a:lnTo>
                  <a:cubicBezTo>
                    <a:pt x="0" y="7311"/>
                    <a:pt x="1048" y="4780"/>
                    <a:pt x="2914" y="2914"/>
                  </a:cubicBezTo>
                  <a:cubicBezTo>
                    <a:pt x="4780" y="1048"/>
                    <a:pt x="7311" y="0"/>
                    <a:pt x="9950" y="0"/>
                  </a:cubicBezTo>
                  <a:close/>
                </a:path>
              </a:pathLst>
            </a:custGeom>
            <a:solidFill>
              <a:srgbClr val="4ADEDD"/>
            </a:solidFill>
          </p:spPr>
          <p:txBody>
            <a:bodyPr/>
            <a:lstStyle/>
            <a:p>
              <a:endParaRPr lang="en-US"/>
            </a:p>
          </p:txBody>
        </p:sp>
        <p:sp>
          <p:nvSpPr>
            <p:cNvPr id="9" name="TextBox 9"/>
            <p:cNvSpPr txBox="1"/>
            <p:nvPr/>
          </p:nvSpPr>
          <p:spPr>
            <a:xfrm>
              <a:off x="0" y="-47625"/>
              <a:ext cx="1039268" cy="67525"/>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146877"/>
            <a:ext cx="3945969" cy="1186031"/>
          </a:xfrm>
          <a:prstGeom prst="rect">
            <a:avLst/>
          </a:prstGeom>
        </p:spPr>
        <p:txBody>
          <a:bodyPr lIns="0" tIns="0" rIns="0" bIns="0" rtlCol="0" anchor="t">
            <a:spAutoFit/>
          </a:bodyPr>
          <a:lstStyle/>
          <a:p>
            <a:pPr algn="ctr">
              <a:lnSpc>
                <a:spcPts val="9703"/>
              </a:lnSpc>
              <a:spcBef>
                <a:spcPct val="0"/>
              </a:spcBef>
            </a:pPr>
            <a:r>
              <a:rPr lang="en-US" sz="6930">
                <a:solidFill>
                  <a:srgbClr val="FFFFFF"/>
                </a:solidFill>
                <a:latin typeface="Saira Stencil One"/>
              </a:rPr>
              <a:t>Summary</a:t>
            </a:r>
          </a:p>
        </p:txBody>
      </p:sp>
      <p:sp>
        <p:nvSpPr>
          <p:cNvPr id="11" name="TextBox 11"/>
          <p:cNvSpPr txBox="1"/>
          <p:nvPr/>
        </p:nvSpPr>
        <p:spPr>
          <a:xfrm>
            <a:off x="1028700" y="1556952"/>
            <a:ext cx="16555896" cy="3580765"/>
          </a:xfrm>
          <a:prstGeom prst="rect">
            <a:avLst/>
          </a:prstGeom>
        </p:spPr>
        <p:txBody>
          <a:bodyPr lIns="0" tIns="0" rIns="0" bIns="0" rtlCol="0" anchor="t">
            <a:spAutoFit/>
          </a:bodyPr>
          <a:lstStyle/>
          <a:p>
            <a:pPr algn="l">
              <a:lnSpc>
                <a:spcPts val="4759"/>
              </a:lnSpc>
            </a:pPr>
            <a:r>
              <a:rPr lang="en-US" sz="3399">
                <a:solidFill>
                  <a:srgbClr val="FFFFFF"/>
                </a:solidFill>
                <a:latin typeface="Montserrat Bold"/>
              </a:rPr>
              <a:t>Đã đạt được</a:t>
            </a:r>
          </a:p>
          <a:p>
            <a:pPr marL="734058" lvl="1" indent="-367029" algn="l">
              <a:lnSpc>
                <a:spcPts val="4759"/>
              </a:lnSpc>
              <a:buAutoNum type="arabicPeriod"/>
            </a:pPr>
            <a:r>
              <a:rPr lang="en-US" sz="3399">
                <a:solidFill>
                  <a:srgbClr val="FFFFFF"/>
                </a:solidFill>
                <a:latin typeface="Montserrat Bold"/>
              </a:rPr>
              <a:t> Tổ chức dự án team một cách hiệu quả nhờ github</a:t>
            </a:r>
          </a:p>
          <a:p>
            <a:pPr marL="734058" lvl="1" indent="-367029" algn="l">
              <a:lnSpc>
                <a:spcPts val="4759"/>
              </a:lnSpc>
              <a:buAutoNum type="arabicPeriod"/>
            </a:pPr>
            <a:r>
              <a:rPr lang="en-US" sz="3399">
                <a:solidFill>
                  <a:srgbClr val="FFFFFF"/>
                </a:solidFill>
                <a:latin typeface="Montserrat Bold"/>
              </a:rPr>
              <a:t> Hiểu hơn về docker trong việc triển khai trong Project thực tế</a:t>
            </a:r>
          </a:p>
          <a:p>
            <a:pPr marL="734058" lvl="1" indent="-367029" algn="l">
              <a:lnSpc>
                <a:spcPts val="4759"/>
              </a:lnSpc>
              <a:buAutoNum type="arabicPeriod"/>
            </a:pPr>
            <a:r>
              <a:rPr lang="en-US" sz="3399">
                <a:solidFill>
                  <a:srgbClr val="FFFFFF"/>
                </a:solidFill>
                <a:latin typeface="Montserrat Bold"/>
              </a:rPr>
              <a:t> Bổ sung kiến thức Web Django và các công nghệ liên quan</a:t>
            </a:r>
          </a:p>
          <a:p>
            <a:pPr marL="734058" lvl="1" indent="-367029" algn="l">
              <a:lnSpc>
                <a:spcPts val="4759"/>
              </a:lnSpc>
              <a:buAutoNum type="arabicPeriod"/>
            </a:pPr>
            <a:r>
              <a:rPr lang="en-US" sz="3399">
                <a:solidFill>
                  <a:srgbClr val="FFFFFF"/>
                </a:solidFill>
                <a:latin typeface="Montserrat Bold"/>
              </a:rPr>
              <a:t> Phân tích và thiết kế hệ thống</a:t>
            </a:r>
          </a:p>
          <a:p>
            <a:pPr marL="734058" lvl="1" indent="-367029" algn="l">
              <a:lnSpc>
                <a:spcPts val="4759"/>
              </a:lnSpc>
              <a:buAutoNum type="arabicPeriod"/>
            </a:pPr>
            <a:r>
              <a:rPr lang="en-US" sz="3399">
                <a:solidFill>
                  <a:srgbClr val="FFFFFF"/>
                </a:solidFill>
                <a:latin typeface="Montserrat Bold"/>
              </a:rPr>
              <a:t> Deploy sử dụng rộng rãi đang thử nghiệm</a:t>
            </a:r>
          </a:p>
        </p:txBody>
      </p:sp>
      <p:sp>
        <p:nvSpPr>
          <p:cNvPr id="12" name="TextBox 12"/>
          <p:cNvSpPr txBox="1"/>
          <p:nvPr/>
        </p:nvSpPr>
        <p:spPr>
          <a:xfrm>
            <a:off x="1028700" y="5584188"/>
            <a:ext cx="16555896" cy="2980690"/>
          </a:xfrm>
          <a:prstGeom prst="rect">
            <a:avLst/>
          </a:prstGeom>
        </p:spPr>
        <p:txBody>
          <a:bodyPr lIns="0" tIns="0" rIns="0" bIns="0" rtlCol="0" anchor="t">
            <a:spAutoFit/>
          </a:bodyPr>
          <a:lstStyle/>
          <a:p>
            <a:pPr algn="l">
              <a:lnSpc>
                <a:spcPts val="4759"/>
              </a:lnSpc>
            </a:pPr>
            <a:r>
              <a:rPr lang="en-US" sz="3399">
                <a:solidFill>
                  <a:srgbClr val="FFFFFF"/>
                </a:solidFill>
                <a:latin typeface="Montserrat Bold"/>
              </a:rPr>
              <a:t>Chưa đạt được</a:t>
            </a:r>
          </a:p>
          <a:p>
            <a:pPr marL="734058" lvl="1" indent="-367029" algn="l">
              <a:lnSpc>
                <a:spcPts val="4759"/>
              </a:lnSpc>
              <a:buAutoNum type="arabicPeriod"/>
            </a:pPr>
            <a:r>
              <a:rPr lang="en-US" sz="3399">
                <a:solidFill>
                  <a:srgbClr val="FFFFFF"/>
                </a:solidFill>
                <a:latin typeface="Montserrat Bold"/>
              </a:rPr>
              <a:t> Triển khai trên App</a:t>
            </a:r>
          </a:p>
          <a:p>
            <a:pPr marL="734058" lvl="1" indent="-367029" algn="l">
              <a:lnSpc>
                <a:spcPts val="4759"/>
              </a:lnSpc>
              <a:buAutoNum type="arabicPeriod"/>
            </a:pPr>
            <a:r>
              <a:rPr lang="en-US" sz="3399">
                <a:solidFill>
                  <a:srgbClr val="FFFFFF"/>
                </a:solidFill>
                <a:latin typeface="Montserrat Bold"/>
              </a:rPr>
              <a:t> Export file (định dạng) còn hạn chế (đang phát triển)</a:t>
            </a:r>
          </a:p>
          <a:p>
            <a:pPr marL="734058" lvl="1" indent="-367029" algn="l">
              <a:lnSpc>
                <a:spcPts val="4759"/>
              </a:lnSpc>
              <a:buAutoNum type="arabicPeriod"/>
            </a:pPr>
            <a:r>
              <a:rPr lang="en-US" sz="3399">
                <a:solidFill>
                  <a:srgbClr val="FFFFFF"/>
                </a:solidFill>
                <a:latin typeface="Montserrat Bold"/>
              </a:rPr>
              <a:t> Phân quyền User (đang phát triển)</a:t>
            </a:r>
          </a:p>
          <a:p>
            <a:pPr algn="l">
              <a:lnSpc>
                <a:spcPts val="4759"/>
              </a:lnSpc>
            </a:pPr>
            <a:endParaRPr lang="en-US" sz="3399">
              <a:solidFill>
                <a:srgbClr val="FFFFFF"/>
              </a:solidFill>
              <a:latin typeface="Montserrat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982988" y="1041789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5607808" y="-8935385"/>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1332908"/>
            <a:ext cx="3945969" cy="75559"/>
            <a:chOff x="0" y="0"/>
            <a:chExt cx="1039268" cy="19900"/>
          </a:xfrm>
        </p:grpSpPr>
        <p:sp>
          <p:nvSpPr>
            <p:cNvPr id="8" name="Freeform 8"/>
            <p:cNvSpPr/>
            <p:nvPr/>
          </p:nvSpPr>
          <p:spPr>
            <a:xfrm>
              <a:off x="0" y="0"/>
              <a:ext cx="1039268" cy="19900"/>
            </a:xfrm>
            <a:custGeom>
              <a:avLst/>
              <a:gdLst/>
              <a:ahLst/>
              <a:cxnLst/>
              <a:rect l="l" t="t" r="r" b="b"/>
              <a:pathLst>
                <a:path w="1039268" h="19900">
                  <a:moveTo>
                    <a:pt x="9950" y="0"/>
                  </a:moveTo>
                  <a:lnTo>
                    <a:pt x="1029318" y="0"/>
                  </a:lnTo>
                  <a:cubicBezTo>
                    <a:pt x="1034813" y="0"/>
                    <a:pt x="1039268" y="4455"/>
                    <a:pt x="1039268" y="9950"/>
                  </a:cubicBezTo>
                  <a:lnTo>
                    <a:pt x="1039268" y="9950"/>
                  </a:lnTo>
                  <a:cubicBezTo>
                    <a:pt x="1039268" y="12589"/>
                    <a:pt x="1038219" y="15120"/>
                    <a:pt x="1036353" y="16986"/>
                  </a:cubicBezTo>
                  <a:cubicBezTo>
                    <a:pt x="1034487" y="18852"/>
                    <a:pt x="1031956" y="19900"/>
                    <a:pt x="1029318" y="19900"/>
                  </a:cubicBezTo>
                  <a:lnTo>
                    <a:pt x="9950" y="19900"/>
                  </a:lnTo>
                  <a:cubicBezTo>
                    <a:pt x="7311" y="19900"/>
                    <a:pt x="4780" y="18852"/>
                    <a:pt x="2914" y="16986"/>
                  </a:cubicBezTo>
                  <a:cubicBezTo>
                    <a:pt x="1048" y="15120"/>
                    <a:pt x="0" y="12589"/>
                    <a:pt x="0" y="9950"/>
                  </a:cubicBezTo>
                  <a:lnTo>
                    <a:pt x="0" y="9950"/>
                  </a:lnTo>
                  <a:cubicBezTo>
                    <a:pt x="0" y="7311"/>
                    <a:pt x="1048" y="4780"/>
                    <a:pt x="2914" y="2914"/>
                  </a:cubicBezTo>
                  <a:cubicBezTo>
                    <a:pt x="4780" y="1048"/>
                    <a:pt x="7311" y="0"/>
                    <a:pt x="9950" y="0"/>
                  </a:cubicBezTo>
                  <a:close/>
                </a:path>
              </a:pathLst>
            </a:custGeom>
            <a:solidFill>
              <a:srgbClr val="4ADEDD"/>
            </a:solidFill>
          </p:spPr>
          <p:txBody>
            <a:bodyPr/>
            <a:lstStyle/>
            <a:p>
              <a:endParaRPr lang="en-US"/>
            </a:p>
          </p:txBody>
        </p:sp>
        <p:sp>
          <p:nvSpPr>
            <p:cNvPr id="9" name="TextBox 9"/>
            <p:cNvSpPr txBox="1"/>
            <p:nvPr/>
          </p:nvSpPr>
          <p:spPr>
            <a:xfrm>
              <a:off x="0" y="-47625"/>
              <a:ext cx="1039268" cy="67525"/>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146877"/>
            <a:ext cx="3945969" cy="1186031"/>
          </a:xfrm>
          <a:prstGeom prst="rect">
            <a:avLst/>
          </a:prstGeom>
        </p:spPr>
        <p:txBody>
          <a:bodyPr lIns="0" tIns="0" rIns="0" bIns="0" rtlCol="0" anchor="t">
            <a:spAutoFit/>
          </a:bodyPr>
          <a:lstStyle/>
          <a:p>
            <a:pPr algn="ctr">
              <a:lnSpc>
                <a:spcPts val="9703"/>
              </a:lnSpc>
              <a:spcBef>
                <a:spcPct val="0"/>
              </a:spcBef>
            </a:pPr>
            <a:r>
              <a:rPr lang="en-US" sz="6930">
                <a:solidFill>
                  <a:srgbClr val="FFFFFF"/>
                </a:solidFill>
                <a:latin typeface="Saira Stencil One"/>
              </a:rPr>
              <a:t>Summary</a:t>
            </a:r>
          </a:p>
        </p:txBody>
      </p:sp>
      <p:sp>
        <p:nvSpPr>
          <p:cNvPr id="11" name="TextBox 11"/>
          <p:cNvSpPr txBox="1"/>
          <p:nvPr/>
        </p:nvSpPr>
        <p:spPr>
          <a:xfrm>
            <a:off x="1028700" y="1566477"/>
            <a:ext cx="16555896" cy="7557135"/>
          </a:xfrm>
          <a:prstGeom prst="rect">
            <a:avLst/>
          </a:prstGeom>
        </p:spPr>
        <p:txBody>
          <a:bodyPr lIns="0" tIns="0" rIns="0" bIns="0" rtlCol="0" anchor="t">
            <a:spAutoFit/>
          </a:bodyPr>
          <a:lstStyle/>
          <a:p>
            <a:pPr algn="l">
              <a:lnSpc>
                <a:spcPts val="4200"/>
              </a:lnSpc>
            </a:pPr>
            <a:r>
              <a:rPr lang="en-US" sz="3000">
                <a:solidFill>
                  <a:srgbClr val="FFFFFF"/>
                </a:solidFill>
                <a:latin typeface="Montserrat Bold"/>
              </a:rPr>
              <a:t>Hướng Phát Triển Trong Tương Lai</a:t>
            </a:r>
          </a:p>
          <a:p>
            <a:pPr algn="l">
              <a:lnSpc>
                <a:spcPts val="4200"/>
              </a:lnSpc>
            </a:pPr>
            <a:endParaRPr lang="en-US" sz="3000">
              <a:solidFill>
                <a:srgbClr val="FFFFFF"/>
              </a:solidFill>
              <a:latin typeface="Montserrat Bold"/>
            </a:endParaRPr>
          </a:p>
          <a:p>
            <a:pPr algn="l">
              <a:lnSpc>
                <a:spcPts val="4290"/>
              </a:lnSpc>
            </a:pPr>
            <a:r>
              <a:rPr lang="en-US" sz="3000">
                <a:solidFill>
                  <a:srgbClr val="FFFFFF"/>
                </a:solidFill>
                <a:latin typeface="Montserrat Bold"/>
              </a:rPr>
              <a:t>1. Học Sâu: Áp dụng mạng nơ-ron sâu và tự học để tối ưu hóa dự đoán, nâng cao độ chính xác và cá nhân hóa.</a:t>
            </a:r>
          </a:p>
          <a:p>
            <a:pPr algn="l">
              <a:lnSpc>
                <a:spcPts val="4290"/>
              </a:lnSpc>
            </a:pPr>
            <a:endParaRPr lang="en-US" sz="3000">
              <a:solidFill>
                <a:srgbClr val="FFFFFF"/>
              </a:solidFill>
              <a:latin typeface="Montserrat Bold"/>
            </a:endParaRPr>
          </a:p>
          <a:p>
            <a:pPr algn="l">
              <a:lnSpc>
                <a:spcPts val="4290"/>
              </a:lnSpc>
            </a:pPr>
            <a:r>
              <a:rPr lang="en-US" sz="3000">
                <a:solidFill>
                  <a:srgbClr val="FFFFFF"/>
                </a:solidFill>
                <a:latin typeface="Montserrat Bold"/>
              </a:rPr>
              <a:t>2. Tăng Cường Dữ Liệu: Tích hợp dữ liệu từ mạng xã hội, địa lý, giao dịch và sản phẩm để cải thiện dự đoán bằng cách cung cấp cái nhìn toàn diện về khách hàng.</a:t>
            </a:r>
          </a:p>
          <a:p>
            <a:pPr algn="l">
              <a:lnSpc>
                <a:spcPts val="4290"/>
              </a:lnSpc>
            </a:pPr>
            <a:endParaRPr lang="en-US" sz="3000">
              <a:solidFill>
                <a:srgbClr val="FFFFFF"/>
              </a:solidFill>
              <a:latin typeface="Montserrat Bold"/>
            </a:endParaRPr>
          </a:p>
          <a:p>
            <a:pPr algn="l">
              <a:lnSpc>
                <a:spcPts val="4290"/>
              </a:lnSpc>
            </a:pPr>
            <a:r>
              <a:rPr lang="en-US" sz="3000">
                <a:solidFill>
                  <a:srgbClr val="FFFFFF"/>
                </a:solidFill>
                <a:latin typeface="Montserrat Bold"/>
              </a:rPr>
              <a:t>3. Nguồn Dữ Liệu Mới: Tích hợp dữ liệu từ xu hướng thị trường, IoT và ứng dụng di động để có cái nhìn chi tiết hơn về hành vi khách hàng.</a:t>
            </a:r>
          </a:p>
          <a:p>
            <a:pPr algn="l">
              <a:lnSpc>
                <a:spcPts val="4290"/>
              </a:lnSpc>
            </a:pPr>
            <a:endParaRPr lang="en-US" sz="3000">
              <a:solidFill>
                <a:srgbClr val="FFFFFF"/>
              </a:solidFill>
              <a:latin typeface="Montserrat Bold"/>
            </a:endParaRPr>
          </a:p>
          <a:p>
            <a:pPr algn="l">
              <a:lnSpc>
                <a:spcPts val="4290"/>
              </a:lnSpc>
            </a:pPr>
            <a:r>
              <a:rPr lang="en-US" sz="3000">
                <a:solidFill>
                  <a:srgbClr val="FFFFFF"/>
                </a:solidFill>
                <a:latin typeface="Montserrat Bold"/>
              </a:rPr>
              <a:t>4. Cải Tiến Liên Tục:  Thiết lập quy trình cập nhật và kiểm định mô hình định kỳ, theo dõi hiệu suất và phản hồi để cải thiện liên tục, đảm bảo mô hình phù hợp với thay đổi trong hành vi và nhu cầu khách hàng.</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5942201" y="5704736"/>
            <a:ext cx="5867542" cy="50134"/>
            <a:chOff x="0" y="0"/>
            <a:chExt cx="1545361" cy="13204"/>
          </a:xfrm>
        </p:grpSpPr>
        <p:sp>
          <p:nvSpPr>
            <p:cNvPr id="8" name="Freeform 8"/>
            <p:cNvSpPr/>
            <p:nvPr/>
          </p:nvSpPr>
          <p:spPr>
            <a:xfrm>
              <a:off x="0" y="0"/>
              <a:ext cx="1545361" cy="13204"/>
            </a:xfrm>
            <a:custGeom>
              <a:avLst/>
              <a:gdLst/>
              <a:ahLst/>
              <a:cxnLst/>
              <a:rect l="l" t="t" r="r" b="b"/>
              <a:pathLst>
                <a:path w="1545361" h="13204">
                  <a:moveTo>
                    <a:pt x="6602" y="0"/>
                  </a:moveTo>
                  <a:lnTo>
                    <a:pt x="1538759" y="0"/>
                  </a:lnTo>
                  <a:cubicBezTo>
                    <a:pt x="1542405" y="0"/>
                    <a:pt x="1545361" y="2956"/>
                    <a:pt x="1545361" y="6602"/>
                  </a:cubicBezTo>
                  <a:lnTo>
                    <a:pt x="1545361" y="6602"/>
                  </a:lnTo>
                  <a:cubicBezTo>
                    <a:pt x="1545361" y="8353"/>
                    <a:pt x="1544665" y="10032"/>
                    <a:pt x="1543427" y="11270"/>
                  </a:cubicBezTo>
                  <a:cubicBezTo>
                    <a:pt x="1542189" y="12508"/>
                    <a:pt x="1540510" y="13204"/>
                    <a:pt x="1538759" y="13204"/>
                  </a:cubicBezTo>
                  <a:lnTo>
                    <a:pt x="6602" y="13204"/>
                  </a:lnTo>
                  <a:cubicBezTo>
                    <a:pt x="2956" y="13204"/>
                    <a:pt x="0" y="10248"/>
                    <a:pt x="0" y="6602"/>
                  </a:cubicBezTo>
                  <a:lnTo>
                    <a:pt x="0" y="6602"/>
                  </a:lnTo>
                  <a:cubicBezTo>
                    <a:pt x="0" y="2956"/>
                    <a:pt x="2956" y="0"/>
                    <a:pt x="6602" y="0"/>
                  </a:cubicBezTo>
                  <a:close/>
                </a:path>
              </a:pathLst>
            </a:custGeom>
            <a:solidFill>
              <a:srgbClr val="4ADEDD"/>
            </a:solidFill>
          </p:spPr>
          <p:txBody>
            <a:bodyPr/>
            <a:lstStyle/>
            <a:p>
              <a:endParaRPr lang="en-US"/>
            </a:p>
          </p:txBody>
        </p:sp>
        <p:sp>
          <p:nvSpPr>
            <p:cNvPr id="9" name="TextBox 9"/>
            <p:cNvSpPr txBox="1"/>
            <p:nvPr/>
          </p:nvSpPr>
          <p:spPr>
            <a:xfrm>
              <a:off x="0" y="-47625"/>
              <a:ext cx="1545361" cy="60829"/>
            </a:xfrm>
            <a:prstGeom prst="rect">
              <a:avLst/>
            </a:prstGeom>
          </p:spPr>
          <p:txBody>
            <a:bodyPr lIns="50800" tIns="50800" rIns="50800" bIns="50800" rtlCol="0" anchor="ctr"/>
            <a:lstStyle/>
            <a:p>
              <a:pPr algn="ctr">
                <a:lnSpc>
                  <a:spcPts val="2239"/>
                </a:lnSpc>
              </a:pPr>
              <a:endParaRPr/>
            </a:p>
          </p:txBody>
        </p:sp>
      </p:grpSp>
      <p:grpSp>
        <p:nvGrpSpPr>
          <p:cNvPr id="10" name="Group 10"/>
          <p:cNvGrpSpPr/>
          <p:nvPr/>
        </p:nvGrpSpPr>
        <p:grpSpPr>
          <a:xfrm>
            <a:off x="14825374" y="6636101"/>
            <a:ext cx="2622199" cy="2622199"/>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20651" t="-75406" r="-20651" b="-75406"/>
              </a:stretch>
            </a:blipFill>
          </p:spPr>
          <p:txBody>
            <a:bodyPr/>
            <a:lstStyle/>
            <a:p>
              <a:endParaRPr lang="en-US"/>
            </a:p>
          </p:txBody>
        </p:sp>
      </p:grpSp>
      <p:sp>
        <p:nvSpPr>
          <p:cNvPr id="12" name="TextBox 12"/>
          <p:cNvSpPr txBox="1"/>
          <p:nvPr/>
        </p:nvSpPr>
        <p:spPr>
          <a:xfrm>
            <a:off x="5942201" y="4313055"/>
            <a:ext cx="6403599" cy="1416748"/>
          </a:xfrm>
          <a:prstGeom prst="rect">
            <a:avLst/>
          </a:prstGeom>
        </p:spPr>
        <p:txBody>
          <a:bodyPr lIns="0" tIns="0" rIns="0" bIns="0" rtlCol="0" anchor="t">
            <a:spAutoFit/>
          </a:bodyPr>
          <a:lstStyle/>
          <a:p>
            <a:pPr algn="l">
              <a:lnSpc>
                <a:spcPts val="11086"/>
              </a:lnSpc>
              <a:spcBef>
                <a:spcPct val="0"/>
              </a:spcBef>
            </a:pPr>
            <a:r>
              <a:rPr lang="en-US" sz="7918">
                <a:solidFill>
                  <a:srgbClr val="FFFFFF"/>
                </a:solidFill>
                <a:latin typeface="Poppins Bold"/>
              </a:rPr>
              <a:t>THANK YOU</a:t>
            </a:r>
          </a:p>
        </p:txBody>
      </p:sp>
      <p:sp>
        <p:nvSpPr>
          <p:cNvPr id="13" name="TextBox 13"/>
          <p:cNvSpPr txBox="1"/>
          <p:nvPr/>
        </p:nvSpPr>
        <p:spPr>
          <a:xfrm>
            <a:off x="6289901" y="6998837"/>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02</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719913" y="3144048"/>
            <a:ext cx="4657622" cy="47625"/>
            <a:chOff x="0" y="0"/>
            <a:chExt cx="1226699" cy="12543"/>
          </a:xfrm>
        </p:grpSpPr>
        <p:sp>
          <p:nvSpPr>
            <p:cNvPr id="8" name="Freeform 8"/>
            <p:cNvSpPr/>
            <p:nvPr/>
          </p:nvSpPr>
          <p:spPr>
            <a:xfrm>
              <a:off x="0" y="0"/>
              <a:ext cx="1226699" cy="12543"/>
            </a:xfrm>
            <a:custGeom>
              <a:avLst/>
              <a:gdLst/>
              <a:ahLst/>
              <a:cxnLst/>
              <a:rect l="l" t="t" r="r" b="b"/>
              <a:pathLst>
                <a:path w="1226699" h="12543">
                  <a:moveTo>
                    <a:pt x="6272" y="0"/>
                  </a:moveTo>
                  <a:lnTo>
                    <a:pt x="1220427" y="0"/>
                  </a:lnTo>
                  <a:cubicBezTo>
                    <a:pt x="1222091" y="0"/>
                    <a:pt x="1223686" y="661"/>
                    <a:pt x="1224862" y="1837"/>
                  </a:cubicBezTo>
                  <a:cubicBezTo>
                    <a:pt x="1226038" y="3013"/>
                    <a:pt x="1226699" y="4608"/>
                    <a:pt x="1226699" y="6272"/>
                  </a:cubicBezTo>
                  <a:lnTo>
                    <a:pt x="1226699" y="6272"/>
                  </a:lnTo>
                  <a:cubicBezTo>
                    <a:pt x="1226699" y="7935"/>
                    <a:pt x="1226038" y="9530"/>
                    <a:pt x="1224862" y="10706"/>
                  </a:cubicBezTo>
                  <a:cubicBezTo>
                    <a:pt x="1223686" y="11882"/>
                    <a:pt x="1222091" y="12543"/>
                    <a:pt x="1220427"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1226699" cy="60168"/>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0" y="2115348"/>
            <a:ext cx="8066864" cy="1028700"/>
          </a:xfrm>
          <a:prstGeom prst="rect">
            <a:avLst/>
          </a:prstGeom>
        </p:spPr>
        <p:txBody>
          <a:bodyPr lIns="0" tIns="0" rIns="0" bIns="0" rtlCol="0" anchor="t">
            <a:spAutoFit/>
          </a:bodyPr>
          <a:lstStyle/>
          <a:p>
            <a:pPr algn="ctr">
              <a:lnSpc>
                <a:spcPts val="8400"/>
              </a:lnSpc>
              <a:spcBef>
                <a:spcPct val="0"/>
              </a:spcBef>
            </a:pPr>
            <a:r>
              <a:rPr lang="en-US" sz="6000">
                <a:solidFill>
                  <a:srgbClr val="FFFFFF"/>
                </a:solidFill>
                <a:latin typeface="Saira Stencil One"/>
              </a:rPr>
              <a:t>1.GIỚI THIỆU</a:t>
            </a:r>
          </a:p>
        </p:txBody>
      </p:sp>
      <p:sp>
        <p:nvSpPr>
          <p:cNvPr id="11" name="TextBox 11"/>
          <p:cNvSpPr txBox="1"/>
          <p:nvPr/>
        </p:nvSpPr>
        <p:spPr>
          <a:xfrm>
            <a:off x="1719913" y="3640455"/>
            <a:ext cx="16568087" cy="2653665"/>
          </a:xfrm>
          <a:prstGeom prst="rect">
            <a:avLst/>
          </a:prstGeom>
        </p:spPr>
        <p:txBody>
          <a:bodyPr lIns="0" tIns="0" rIns="0" bIns="0" rtlCol="0" anchor="t">
            <a:spAutoFit/>
          </a:bodyPr>
          <a:lstStyle/>
          <a:p>
            <a:pPr algn="l">
              <a:lnSpc>
                <a:spcPts val="10980"/>
              </a:lnSpc>
            </a:pPr>
            <a:r>
              <a:rPr lang="en-US" sz="6000">
                <a:solidFill>
                  <a:srgbClr val="FFFFFF"/>
                </a:solidFill>
                <a:latin typeface="Saira Stencil One"/>
              </a:rPr>
              <a:t>1.1 MÔ HÌNH DỰ ĐOÁN KHẢ NĂNG MUA HÀNG</a:t>
            </a:r>
          </a:p>
          <a:p>
            <a:pPr algn="l">
              <a:lnSpc>
                <a:spcPts val="10980"/>
              </a:lnSpc>
            </a:pPr>
            <a:r>
              <a:rPr lang="en-US" sz="6000">
                <a:solidFill>
                  <a:srgbClr val="FFFFFF"/>
                </a:solidFill>
                <a:latin typeface="Saira Stencil One"/>
              </a:rPr>
              <a:t>1.2. MỤC TIÊU BÁO CÁO</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TextBox 2"/>
          <p:cNvSpPr txBox="1"/>
          <p:nvPr/>
        </p:nvSpPr>
        <p:spPr>
          <a:xfrm>
            <a:off x="859956" y="197018"/>
            <a:ext cx="16568087" cy="1263015"/>
          </a:xfrm>
          <a:prstGeom prst="rect">
            <a:avLst/>
          </a:prstGeom>
        </p:spPr>
        <p:txBody>
          <a:bodyPr lIns="0" tIns="0" rIns="0" bIns="0" rtlCol="0" anchor="t">
            <a:spAutoFit/>
          </a:bodyPr>
          <a:lstStyle/>
          <a:p>
            <a:pPr algn="l">
              <a:lnSpc>
                <a:spcPts val="10980"/>
              </a:lnSpc>
            </a:pPr>
            <a:r>
              <a:rPr lang="en-US" sz="6000">
                <a:solidFill>
                  <a:srgbClr val="FFFFFF"/>
                </a:solidFill>
                <a:latin typeface="Saira Stencil One"/>
              </a:rPr>
              <a:t>1.1 MÔ HÌNH DỰ ĐOÁN KHẢ NĂNG MUA HÀNG</a:t>
            </a:r>
          </a:p>
        </p:txBody>
      </p:sp>
      <p:sp>
        <p:nvSpPr>
          <p:cNvPr id="3" name="TextBox 3"/>
          <p:cNvSpPr txBox="1"/>
          <p:nvPr/>
        </p:nvSpPr>
        <p:spPr>
          <a:xfrm>
            <a:off x="859956" y="1754097"/>
            <a:ext cx="16568087" cy="8381365"/>
          </a:xfrm>
          <a:prstGeom prst="rect">
            <a:avLst/>
          </a:prstGeom>
        </p:spPr>
        <p:txBody>
          <a:bodyPr lIns="0" tIns="0" rIns="0" bIns="0" rtlCol="0" anchor="t">
            <a:spAutoFit/>
          </a:bodyPr>
          <a:lstStyle/>
          <a:p>
            <a:pPr algn="just">
              <a:lnSpc>
                <a:spcPts val="4759"/>
              </a:lnSpc>
              <a:spcBef>
                <a:spcPct val="0"/>
              </a:spcBef>
            </a:pPr>
            <a:r>
              <a:rPr lang="en-US" sz="3399">
                <a:solidFill>
                  <a:srgbClr val="FFFFFF"/>
                </a:solidFill>
                <a:latin typeface="Montserrat Bold"/>
              </a:rPr>
              <a:t>Background</a:t>
            </a:r>
          </a:p>
          <a:p>
            <a:pPr marL="734058" lvl="1" indent="-367029" algn="just">
              <a:lnSpc>
                <a:spcPts val="4759"/>
              </a:lnSpc>
              <a:buFont typeface="Arial"/>
              <a:buChar char="•"/>
            </a:pPr>
            <a:r>
              <a:rPr lang="en-US" sz="3399">
                <a:solidFill>
                  <a:srgbClr val="FFFFFF"/>
                </a:solidFill>
                <a:latin typeface="Montserrat Bold"/>
              </a:rPr>
              <a:t>Công ty thương mại điện tử mới thành lập, có lượng truy cập cao nhưng tỷ lệ chuyển đổi web sang mua hàng thấp. Vì vậy, chúng tôi dự đoán khả năng mua hàng của từng người dùng và triển khai chính sách giảm giá nhắm mục tiêu để thúc đẩy họ mua hàng.</a:t>
            </a:r>
          </a:p>
          <a:p>
            <a:pPr algn="just">
              <a:lnSpc>
                <a:spcPts val="4759"/>
              </a:lnSpc>
              <a:spcBef>
                <a:spcPct val="0"/>
              </a:spcBef>
            </a:pPr>
            <a:endParaRPr lang="en-US" sz="3399">
              <a:solidFill>
                <a:srgbClr val="FFFFFF"/>
              </a:solidFill>
              <a:latin typeface="Montserrat Bold"/>
            </a:endParaRPr>
          </a:p>
          <a:p>
            <a:pPr algn="just">
              <a:lnSpc>
                <a:spcPts val="4759"/>
              </a:lnSpc>
              <a:spcBef>
                <a:spcPct val="0"/>
              </a:spcBef>
            </a:pPr>
            <a:r>
              <a:rPr lang="en-US" sz="3399">
                <a:solidFill>
                  <a:srgbClr val="FFFFFF"/>
                </a:solidFill>
                <a:latin typeface="Montserrat Bold"/>
              </a:rPr>
              <a:t>Achievements</a:t>
            </a:r>
          </a:p>
          <a:p>
            <a:pPr marL="734058" lvl="1" indent="-367029" algn="just">
              <a:lnSpc>
                <a:spcPts val="4759"/>
              </a:lnSpc>
              <a:buFont typeface="Arial"/>
              <a:buChar char="•"/>
            </a:pPr>
            <a:r>
              <a:rPr lang="en-US" sz="3399">
                <a:solidFill>
                  <a:srgbClr val="FFFFFF"/>
                </a:solidFill>
                <a:latin typeface="Montserrat Bold"/>
              </a:rPr>
              <a:t>Phân tích RFM: Thực hiện phân tích RFM (Recency, Frequency, Monetary) chi tiết để phân loại người dùng dựa trên hành vi mua hàng của họ.</a:t>
            </a:r>
          </a:p>
          <a:p>
            <a:pPr marL="734058" lvl="1" indent="-367029" algn="just">
              <a:lnSpc>
                <a:spcPts val="4759"/>
              </a:lnSpc>
              <a:buFont typeface="Arial"/>
              <a:buChar char="•"/>
            </a:pPr>
            <a:r>
              <a:rPr lang="en-US" sz="3399">
                <a:solidFill>
                  <a:srgbClr val="FFFFFF"/>
                </a:solidFill>
                <a:latin typeface="Montserrat Bold"/>
              </a:rPr>
              <a:t>Mô hình Khả năng Mua hàng: Sử dụng mô hình khả năng để dự báo hành vi người dùng và xác định những người cần khuyến khích để thực hiện mua hàng.</a:t>
            </a:r>
          </a:p>
          <a:p>
            <a:pPr algn="just">
              <a:lnSpc>
                <a:spcPts val="4759"/>
              </a:lnSpc>
              <a:spcBef>
                <a:spcPct val="0"/>
              </a:spcBef>
            </a:pPr>
            <a:endParaRPr lang="en-US" sz="3399">
              <a:solidFill>
                <a:srgbClr val="FFFFFF"/>
              </a:solidFill>
              <a:latin typeface="Montserrat Bold"/>
            </a:endParaRPr>
          </a:p>
        </p:txBody>
      </p:sp>
      <p:grpSp>
        <p:nvGrpSpPr>
          <p:cNvPr id="4" name="Group 4"/>
          <p:cNvGrpSpPr/>
          <p:nvPr/>
        </p:nvGrpSpPr>
        <p:grpSpPr>
          <a:xfrm>
            <a:off x="859956" y="1460033"/>
            <a:ext cx="16230600" cy="47925"/>
            <a:chOff x="0" y="0"/>
            <a:chExt cx="4274726" cy="12622"/>
          </a:xfrm>
        </p:grpSpPr>
        <p:sp>
          <p:nvSpPr>
            <p:cNvPr id="5" name="Freeform 5"/>
            <p:cNvSpPr/>
            <p:nvPr/>
          </p:nvSpPr>
          <p:spPr>
            <a:xfrm>
              <a:off x="0" y="0"/>
              <a:ext cx="4274726" cy="12622"/>
            </a:xfrm>
            <a:custGeom>
              <a:avLst/>
              <a:gdLst/>
              <a:ahLst/>
              <a:cxnLst/>
              <a:rect l="l" t="t" r="r" b="b"/>
              <a:pathLst>
                <a:path w="4274726" h="12622">
                  <a:moveTo>
                    <a:pt x="6311" y="0"/>
                  </a:moveTo>
                  <a:lnTo>
                    <a:pt x="4268415" y="0"/>
                  </a:lnTo>
                  <a:cubicBezTo>
                    <a:pt x="4271900" y="0"/>
                    <a:pt x="4274726" y="2826"/>
                    <a:pt x="4274726" y="6311"/>
                  </a:cubicBezTo>
                  <a:lnTo>
                    <a:pt x="4274726" y="6311"/>
                  </a:lnTo>
                  <a:cubicBezTo>
                    <a:pt x="4274726" y="7985"/>
                    <a:pt x="4274061" y="9590"/>
                    <a:pt x="4272878" y="10774"/>
                  </a:cubicBezTo>
                  <a:cubicBezTo>
                    <a:pt x="4271694" y="11957"/>
                    <a:pt x="4270089" y="12622"/>
                    <a:pt x="4268415" y="12622"/>
                  </a:cubicBezTo>
                  <a:lnTo>
                    <a:pt x="6311" y="12622"/>
                  </a:lnTo>
                  <a:cubicBezTo>
                    <a:pt x="2826" y="12622"/>
                    <a:pt x="0" y="9797"/>
                    <a:pt x="0" y="6311"/>
                  </a:cubicBezTo>
                  <a:lnTo>
                    <a:pt x="0" y="6311"/>
                  </a:lnTo>
                  <a:cubicBezTo>
                    <a:pt x="0" y="2826"/>
                    <a:pt x="2826" y="0"/>
                    <a:pt x="6311" y="0"/>
                  </a:cubicBezTo>
                  <a:close/>
                </a:path>
              </a:pathLst>
            </a:custGeom>
            <a:solidFill>
              <a:srgbClr val="4ADEDD"/>
            </a:solidFill>
          </p:spPr>
          <p:txBody>
            <a:bodyPr/>
            <a:lstStyle/>
            <a:p>
              <a:endParaRPr lang="en-US"/>
            </a:p>
          </p:txBody>
        </p:sp>
        <p:sp>
          <p:nvSpPr>
            <p:cNvPr id="6" name="TextBox 6"/>
            <p:cNvSpPr txBox="1"/>
            <p:nvPr/>
          </p:nvSpPr>
          <p:spPr>
            <a:xfrm>
              <a:off x="0" y="-47625"/>
              <a:ext cx="4274726" cy="60247"/>
            </a:xfrm>
            <a:prstGeom prst="rect">
              <a:avLst/>
            </a:prstGeom>
          </p:spPr>
          <p:txBody>
            <a:bodyPr lIns="50800" tIns="50800" rIns="50800" bIns="50800" rtlCol="0" anchor="ctr"/>
            <a:lstStyle/>
            <a:p>
              <a:pPr algn="ctr">
                <a:lnSpc>
                  <a:spcPts val="2239"/>
                </a:lnSpc>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TextBox 2"/>
          <p:cNvSpPr txBox="1"/>
          <p:nvPr/>
        </p:nvSpPr>
        <p:spPr>
          <a:xfrm>
            <a:off x="1028700" y="240030"/>
            <a:ext cx="16568087" cy="1180718"/>
          </a:xfrm>
          <a:prstGeom prst="rect">
            <a:avLst/>
          </a:prstGeom>
        </p:spPr>
        <p:txBody>
          <a:bodyPr lIns="0" tIns="0" rIns="0" bIns="0" rtlCol="0" anchor="t">
            <a:spAutoFit/>
          </a:bodyPr>
          <a:lstStyle/>
          <a:p>
            <a:pPr algn="l">
              <a:lnSpc>
                <a:spcPts val="10248"/>
              </a:lnSpc>
            </a:pPr>
            <a:r>
              <a:rPr lang="en-US" sz="5600">
                <a:solidFill>
                  <a:srgbClr val="FFFFFF"/>
                </a:solidFill>
                <a:latin typeface="Saira Stencil One"/>
              </a:rPr>
              <a:t>1.1 MÔ HÌNH DỰ ĐOÁN KHÁCH HÀNG TIỀM NĂNG</a:t>
            </a:r>
          </a:p>
        </p:txBody>
      </p:sp>
      <p:sp>
        <p:nvSpPr>
          <p:cNvPr id="3" name="TextBox 3"/>
          <p:cNvSpPr txBox="1"/>
          <p:nvPr/>
        </p:nvSpPr>
        <p:spPr>
          <a:xfrm>
            <a:off x="1028700" y="2835598"/>
            <a:ext cx="16568087" cy="5080635"/>
          </a:xfrm>
          <a:prstGeom prst="rect">
            <a:avLst/>
          </a:prstGeom>
        </p:spPr>
        <p:txBody>
          <a:bodyPr lIns="0" tIns="0" rIns="0" bIns="0" rtlCol="0" anchor="t">
            <a:spAutoFit/>
          </a:bodyPr>
          <a:lstStyle/>
          <a:p>
            <a:pPr algn="just">
              <a:lnSpc>
                <a:spcPts val="5039"/>
              </a:lnSpc>
            </a:pPr>
            <a:r>
              <a:rPr lang="en-US" sz="3599">
                <a:solidFill>
                  <a:srgbClr val="FFFFFF"/>
                </a:solidFill>
                <a:latin typeface="Montserrat Bold"/>
              </a:rPr>
              <a:t>Methodology</a:t>
            </a:r>
          </a:p>
          <a:p>
            <a:pPr marL="777237" lvl="1" indent="-388618" algn="just">
              <a:lnSpc>
                <a:spcPts val="5039"/>
              </a:lnSpc>
              <a:buFont typeface="Arial"/>
              <a:buChar char="•"/>
            </a:pPr>
            <a:r>
              <a:rPr lang="en-US" sz="3599">
                <a:solidFill>
                  <a:srgbClr val="FFFFFF"/>
                </a:solidFill>
                <a:latin typeface="Montserrat Bold"/>
              </a:rPr>
              <a:t>Phân tích dữ liệu khám phá (EDA): Phân tích ban đầu để hiểu cấu trúc, phân bố và mô hình dữ liệu.</a:t>
            </a:r>
          </a:p>
          <a:p>
            <a:pPr marL="777237" lvl="1" indent="-388618" algn="just">
              <a:lnSpc>
                <a:spcPts val="5039"/>
              </a:lnSpc>
              <a:buFont typeface="Arial"/>
              <a:buChar char="•"/>
            </a:pPr>
            <a:r>
              <a:rPr lang="en-US" sz="3599">
                <a:solidFill>
                  <a:srgbClr val="FFFFFF"/>
                </a:solidFill>
                <a:latin typeface="Montserrat Bold"/>
              </a:rPr>
              <a:t>Kỹ thuật tạo đặc trưng: Phát triển các đặc trưng liên quan để nắm bắt hành vi người dùng và mô hình mua hàng.</a:t>
            </a:r>
          </a:p>
          <a:p>
            <a:pPr marL="777237" lvl="1" indent="-388618" algn="just">
              <a:lnSpc>
                <a:spcPts val="5039"/>
              </a:lnSpc>
              <a:buFont typeface="Arial"/>
              <a:buChar char="•"/>
            </a:pPr>
            <a:r>
              <a:rPr lang="en-US" sz="3599">
                <a:solidFill>
                  <a:srgbClr val="FFFFFF"/>
                </a:solidFill>
                <a:latin typeface="Montserrat Bold"/>
              </a:rPr>
              <a:t>Mô hình : Áp dụng thống kê để dự đoán khả năng người dùng thực hiện mua hàng dựa trên hành vi và đặc điểm của họ.</a:t>
            </a:r>
          </a:p>
          <a:p>
            <a:pPr algn="just">
              <a:lnSpc>
                <a:spcPts val="5039"/>
              </a:lnSpc>
            </a:pPr>
            <a:endParaRPr lang="en-US" sz="3599">
              <a:solidFill>
                <a:srgbClr val="FFFFFF"/>
              </a:solidFill>
              <a:latin typeface="Montserrat Bold"/>
            </a:endParaRPr>
          </a:p>
        </p:txBody>
      </p:sp>
      <p:grpSp>
        <p:nvGrpSpPr>
          <p:cNvPr id="4" name="Group 4"/>
          <p:cNvGrpSpPr/>
          <p:nvPr/>
        </p:nvGrpSpPr>
        <p:grpSpPr>
          <a:xfrm>
            <a:off x="1028700" y="1519279"/>
            <a:ext cx="16230600" cy="47874"/>
            <a:chOff x="0" y="0"/>
            <a:chExt cx="4274726" cy="12609"/>
          </a:xfrm>
        </p:grpSpPr>
        <p:sp>
          <p:nvSpPr>
            <p:cNvPr id="5" name="Freeform 5"/>
            <p:cNvSpPr/>
            <p:nvPr/>
          </p:nvSpPr>
          <p:spPr>
            <a:xfrm>
              <a:off x="0" y="0"/>
              <a:ext cx="4274726" cy="12609"/>
            </a:xfrm>
            <a:custGeom>
              <a:avLst/>
              <a:gdLst/>
              <a:ahLst/>
              <a:cxnLst/>
              <a:rect l="l" t="t" r="r" b="b"/>
              <a:pathLst>
                <a:path w="4274726" h="12609">
                  <a:moveTo>
                    <a:pt x="6304" y="0"/>
                  </a:moveTo>
                  <a:lnTo>
                    <a:pt x="4268422" y="0"/>
                  </a:lnTo>
                  <a:cubicBezTo>
                    <a:pt x="4271903" y="0"/>
                    <a:pt x="4274726" y="2823"/>
                    <a:pt x="4274726" y="6304"/>
                  </a:cubicBezTo>
                  <a:lnTo>
                    <a:pt x="4274726" y="6304"/>
                  </a:lnTo>
                  <a:cubicBezTo>
                    <a:pt x="4274726" y="9786"/>
                    <a:pt x="4271903" y="12609"/>
                    <a:pt x="4268422" y="12609"/>
                  </a:cubicBezTo>
                  <a:lnTo>
                    <a:pt x="6304" y="12609"/>
                  </a:lnTo>
                  <a:cubicBezTo>
                    <a:pt x="2823" y="12609"/>
                    <a:pt x="0" y="9786"/>
                    <a:pt x="0" y="6304"/>
                  </a:cubicBezTo>
                  <a:lnTo>
                    <a:pt x="0" y="6304"/>
                  </a:lnTo>
                  <a:cubicBezTo>
                    <a:pt x="0" y="2823"/>
                    <a:pt x="2823" y="0"/>
                    <a:pt x="6304" y="0"/>
                  </a:cubicBezTo>
                  <a:close/>
                </a:path>
              </a:pathLst>
            </a:custGeom>
            <a:solidFill>
              <a:srgbClr val="4ADEDD"/>
            </a:solidFill>
          </p:spPr>
          <p:txBody>
            <a:bodyPr/>
            <a:lstStyle/>
            <a:p>
              <a:endParaRPr lang="en-US"/>
            </a:p>
          </p:txBody>
        </p:sp>
        <p:sp>
          <p:nvSpPr>
            <p:cNvPr id="6" name="TextBox 6"/>
            <p:cNvSpPr txBox="1"/>
            <p:nvPr/>
          </p:nvSpPr>
          <p:spPr>
            <a:xfrm>
              <a:off x="0" y="-47625"/>
              <a:ext cx="4274726" cy="60234"/>
            </a:xfrm>
            <a:prstGeom prst="rect">
              <a:avLst/>
            </a:prstGeom>
          </p:spPr>
          <p:txBody>
            <a:bodyPr lIns="50800" tIns="50800" rIns="50800" bIns="50800" rtlCol="0" anchor="ctr"/>
            <a:lstStyle/>
            <a:p>
              <a:pPr algn="ctr">
                <a:lnSpc>
                  <a:spcPts val="2239"/>
                </a:lnSpc>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1860550"/>
            <a:ext cx="7796319" cy="47625"/>
            <a:chOff x="0" y="0"/>
            <a:chExt cx="2053352" cy="12543"/>
          </a:xfrm>
        </p:grpSpPr>
        <p:sp>
          <p:nvSpPr>
            <p:cNvPr id="8" name="Freeform 8"/>
            <p:cNvSpPr/>
            <p:nvPr/>
          </p:nvSpPr>
          <p:spPr>
            <a:xfrm>
              <a:off x="0" y="0"/>
              <a:ext cx="2053352" cy="12543"/>
            </a:xfrm>
            <a:custGeom>
              <a:avLst/>
              <a:gdLst/>
              <a:ahLst/>
              <a:cxnLst/>
              <a:rect l="l" t="t" r="r" b="b"/>
              <a:pathLst>
                <a:path w="2053352" h="12543">
                  <a:moveTo>
                    <a:pt x="6272" y="0"/>
                  </a:moveTo>
                  <a:lnTo>
                    <a:pt x="2047080" y="0"/>
                  </a:lnTo>
                  <a:cubicBezTo>
                    <a:pt x="2048743" y="0"/>
                    <a:pt x="2050339" y="661"/>
                    <a:pt x="2051515" y="1837"/>
                  </a:cubicBezTo>
                  <a:cubicBezTo>
                    <a:pt x="2052691" y="3013"/>
                    <a:pt x="2053352" y="4608"/>
                    <a:pt x="2053352" y="6272"/>
                  </a:cubicBezTo>
                  <a:lnTo>
                    <a:pt x="2053352" y="6272"/>
                  </a:lnTo>
                  <a:cubicBezTo>
                    <a:pt x="2053352" y="7935"/>
                    <a:pt x="2052691" y="9530"/>
                    <a:pt x="2051515" y="10706"/>
                  </a:cubicBezTo>
                  <a:cubicBezTo>
                    <a:pt x="2050339" y="11882"/>
                    <a:pt x="2048743" y="12543"/>
                    <a:pt x="2047080"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2053352" cy="60168"/>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21779" y="933450"/>
            <a:ext cx="9814897" cy="927100"/>
          </a:xfrm>
          <a:prstGeom prst="rect">
            <a:avLst/>
          </a:prstGeom>
        </p:spPr>
        <p:txBody>
          <a:bodyPr lIns="0" tIns="0" rIns="0" bIns="0" rtlCol="0" anchor="t">
            <a:spAutoFit/>
          </a:bodyPr>
          <a:lstStyle/>
          <a:p>
            <a:pPr algn="ctr">
              <a:lnSpc>
                <a:spcPts val="7699"/>
              </a:lnSpc>
              <a:spcBef>
                <a:spcPct val="0"/>
              </a:spcBef>
            </a:pPr>
            <a:r>
              <a:rPr lang="en-US" sz="5499">
                <a:solidFill>
                  <a:srgbClr val="FFFFFF"/>
                </a:solidFill>
                <a:latin typeface="Saira Stencil One"/>
              </a:rPr>
              <a:t>1.2. MỤC TIÊU BÁO CÁO</a:t>
            </a:r>
          </a:p>
        </p:txBody>
      </p:sp>
      <p:sp>
        <p:nvSpPr>
          <p:cNvPr id="11" name="TextBox 11"/>
          <p:cNvSpPr txBox="1"/>
          <p:nvPr/>
        </p:nvSpPr>
        <p:spPr>
          <a:xfrm>
            <a:off x="2349407" y="2360099"/>
            <a:ext cx="14173903" cy="5931728"/>
          </a:xfrm>
          <a:prstGeom prst="rect">
            <a:avLst/>
          </a:prstGeom>
        </p:spPr>
        <p:txBody>
          <a:bodyPr lIns="0" tIns="0" rIns="0" bIns="0" rtlCol="0" anchor="t">
            <a:spAutoFit/>
          </a:bodyPr>
          <a:lstStyle/>
          <a:p>
            <a:pPr algn="l">
              <a:lnSpc>
                <a:spcPts val="6807"/>
              </a:lnSpc>
            </a:pPr>
            <a:r>
              <a:rPr lang="en-US" sz="3719">
                <a:solidFill>
                  <a:srgbClr val="FFFFFF"/>
                </a:solidFill>
                <a:latin typeface="Montserrat Bold"/>
              </a:rPr>
              <a:t>Dự đoán điểm khách hàng tiềm năng sử dụng học máy và phân tích dữ liệu, giúp phân loại và quản lý khách hàng hiệu quả, tối ưu hóa chiến lược marketing và bán hàng.</a:t>
            </a:r>
          </a:p>
          <a:p>
            <a:pPr algn="l">
              <a:lnSpc>
                <a:spcPts val="6807"/>
              </a:lnSpc>
            </a:pPr>
            <a:r>
              <a:rPr lang="en-US" sz="3719">
                <a:solidFill>
                  <a:srgbClr val="FFFFFF"/>
                </a:solidFill>
                <a:latin typeface="Montserrat Bold"/>
              </a:rPr>
              <a:t>Ngoài ra, chúng tôi đã phát triển một trang web demo cho phép nhập và trực quan hóa dữ liệu khách hàng tiềm năng.</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10599474" y="4964562"/>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2147279"/>
            <a:ext cx="12452475" cy="47625"/>
            <a:chOff x="0" y="0"/>
            <a:chExt cx="3279664" cy="12543"/>
          </a:xfrm>
        </p:grpSpPr>
        <p:sp>
          <p:nvSpPr>
            <p:cNvPr id="8" name="Freeform 8"/>
            <p:cNvSpPr/>
            <p:nvPr/>
          </p:nvSpPr>
          <p:spPr>
            <a:xfrm>
              <a:off x="0" y="0"/>
              <a:ext cx="3279664" cy="12543"/>
            </a:xfrm>
            <a:custGeom>
              <a:avLst/>
              <a:gdLst/>
              <a:ahLst/>
              <a:cxnLst/>
              <a:rect l="l" t="t" r="r" b="b"/>
              <a:pathLst>
                <a:path w="3279664" h="12543">
                  <a:moveTo>
                    <a:pt x="6272" y="0"/>
                  </a:moveTo>
                  <a:lnTo>
                    <a:pt x="3273392" y="0"/>
                  </a:lnTo>
                  <a:cubicBezTo>
                    <a:pt x="3275056" y="0"/>
                    <a:pt x="3276651" y="661"/>
                    <a:pt x="3277827" y="1837"/>
                  </a:cubicBezTo>
                  <a:cubicBezTo>
                    <a:pt x="3279003" y="3013"/>
                    <a:pt x="3279664" y="4608"/>
                    <a:pt x="3279664" y="6272"/>
                  </a:cubicBezTo>
                  <a:lnTo>
                    <a:pt x="3279664" y="6272"/>
                  </a:lnTo>
                  <a:cubicBezTo>
                    <a:pt x="3279664" y="7935"/>
                    <a:pt x="3279003" y="9530"/>
                    <a:pt x="3277827" y="10706"/>
                  </a:cubicBezTo>
                  <a:cubicBezTo>
                    <a:pt x="3276651" y="11882"/>
                    <a:pt x="3275056" y="12543"/>
                    <a:pt x="3273392"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3279664" cy="60168"/>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822881"/>
            <a:ext cx="12452475" cy="1028700"/>
          </a:xfrm>
          <a:prstGeom prst="rect">
            <a:avLst/>
          </a:prstGeom>
        </p:spPr>
        <p:txBody>
          <a:bodyPr lIns="0" tIns="0" rIns="0" bIns="0" rtlCol="0" anchor="t">
            <a:spAutoFit/>
          </a:bodyPr>
          <a:lstStyle/>
          <a:p>
            <a:pPr algn="l">
              <a:lnSpc>
                <a:spcPts val="8400"/>
              </a:lnSpc>
              <a:spcBef>
                <a:spcPct val="0"/>
              </a:spcBef>
            </a:pPr>
            <a:r>
              <a:rPr lang="en-US" sz="6000">
                <a:solidFill>
                  <a:srgbClr val="FFFFFF"/>
                </a:solidFill>
                <a:latin typeface="Saira Stencil One"/>
              </a:rPr>
              <a:t>2.DỮ LIỆU VÀ TIỀN XỬ LÝ DỮ LIỆU</a:t>
            </a:r>
          </a:p>
        </p:txBody>
      </p:sp>
      <p:sp>
        <p:nvSpPr>
          <p:cNvPr id="11" name="TextBox 11"/>
          <p:cNvSpPr txBox="1"/>
          <p:nvPr/>
        </p:nvSpPr>
        <p:spPr>
          <a:xfrm>
            <a:off x="11567927" y="4449799"/>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01</a:t>
            </a:r>
          </a:p>
        </p:txBody>
      </p:sp>
      <p:sp>
        <p:nvSpPr>
          <p:cNvPr id="12" name="TextBox 12"/>
          <p:cNvSpPr txBox="1"/>
          <p:nvPr/>
        </p:nvSpPr>
        <p:spPr>
          <a:xfrm>
            <a:off x="11567927" y="6589977"/>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02</a:t>
            </a:r>
          </a:p>
        </p:txBody>
      </p:sp>
      <p:sp>
        <p:nvSpPr>
          <p:cNvPr id="13" name="TextBox 13"/>
          <p:cNvSpPr txBox="1"/>
          <p:nvPr/>
        </p:nvSpPr>
        <p:spPr>
          <a:xfrm>
            <a:off x="1028700" y="3035651"/>
            <a:ext cx="14196285" cy="5434965"/>
          </a:xfrm>
          <a:prstGeom prst="rect">
            <a:avLst/>
          </a:prstGeom>
        </p:spPr>
        <p:txBody>
          <a:bodyPr lIns="0" tIns="0" rIns="0" bIns="0" rtlCol="0" anchor="t">
            <a:spAutoFit/>
          </a:bodyPr>
          <a:lstStyle/>
          <a:p>
            <a:pPr algn="l">
              <a:lnSpc>
                <a:spcPts val="10980"/>
              </a:lnSpc>
            </a:pPr>
            <a:r>
              <a:rPr lang="en-US" sz="6000">
                <a:solidFill>
                  <a:srgbClr val="FFFFFF"/>
                </a:solidFill>
                <a:latin typeface="Saira Stencil One"/>
              </a:rPr>
              <a:t>2.1. MÔ TẢ DỮ LIỆU</a:t>
            </a:r>
          </a:p>
          <a:p>
            <a:pPr algn="l">
              <a:lnSpc>
                <a:spcPts val="10980"/>
              </a:lnSpc>
            </a:pPr>
            <a:r>
              <a:rPr lang="en-US" sz="6000">
                <a:solidFill>
                  <a:srgbClr val="FFFFFF"/>
                </a:solidFill>
                <a:latin typeface="Saira Stencil One"/>
              </a:rPr>
              <a:t>2.2. CÁC BƯỚC TIỀN XỬ LÝ DỮ LIỆU</a:t>
            </a:r>
          </a:p>
          <a:p>
            <a:pPr algn="l">
              <a:lnSpc>
                <a:spcPts val="10980"/>
              </a:lnSpc>
            </a:pPr>
            <a:r>
              <a:rPr lang="en-US" sz="6000">
                <a:solidFill>
                  <a:srgbClr val="FFFFFF"/>
                </a:solidFill>
                <a:latin typeface="Saira Stencil One"/>
              </a:rPr>
              <a:t>2.3. CHIA DỮ LIỆU THÀNH TẬP TRAIN VÀ TẬP TEST</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7032B"/>
        </a:solidFill>
        <a:effectLst/>
      </p:bgPr>
    </p:bg>
    <p:spTree>
      <p:nvGrpSpPr>
        <p:cNvPr id="1" name=""/>
        <p:cNvGrpSpPr/>
        <p:nvPr/>
      </p:nvGrpSpPr>
      <p:grpSpPr>
        <a:xfrm>
          <a:off x="0" y="0"/>
          <a:ext cx="0" cy="0"/>
          <a:chOff x="0" y="0"/>
          <a:chExt cx="0" cy="0"/>
        </a:xfrm>
      </p:grpSpPr>
      <p:sp>
        <p:nvSpPr>
          <p:cNvPr id="2" name="Freeform 2"/>
          <p:cNvSpPr/>
          <p:nvPr/>
        </p:nvSpPr>
        <p:spPr>
          <a:xfrm rot="-1477666">
            <a:off x="8443658" y="5370633"/>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rot="7941020">
            <a:off x="-3526188" y="-6405116"/>
            <a:ext cx="11751190" cy="9550513"/>
          </a:xfrm>
          <a:custGeom>
            <a:avLst/>
            <a:gdLst/>
            <a:ahLst/>
            <a:cxnLst/>
            <a:rect l="l" t="t" r="r" b="b"/>
            <a:pathLst>
              <a:path w="11751190" h="9550513">
                <a:moveTo>
                  <a:pt x="0" y="0"/>
                </a:moveTo>
                <a:lnTo>
                  <a:pt x="11751190" y="0"/>
                </a:lnTo>
                <a:lnTo>
                  <a:pt x="11751190" y="9550513"/>
                </a:lnTo>
                <a:lnTo>
                  <a:pt x="0" y="9550513"/>
                </a:lnTo>
                <a:lnTo>
                  <a:pt x="0" y="0"/>
                </a:lnTo>
                <a:close/>
              </a:path>
            </a:pathLst>
          </a:custGeom>
          <a:blipFill>
            <a:blip r:embed="rId2">
              <a:alphaModFix amt="16000"/>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4" name="Group 4"/>
          <p:cNvGrpSpPr/>
          <p:nvPr/>
        </p:nvGrpSpPr>
        <p:grpSpPr>
          <a:xfrm>
            <a:off x="18181857" y="8291827"/>
            <a:ext cx="106143" cy="966473"/>
            <a:chOff x="0" y="0"/>
            <a:chExt cx="626900" cy="5708159"/>
          </a:xfrm>
        </p:grpSpPr>
        <p:sp>
          <p:nvSpPr>
            <p:cNvPr id="5" name="Freeform 5"/>
            <p:cNvSpPr/>
            <p:nvPr/>
          </p:nvSpPr>
          <p:spPr>
            <a:xfrm>
              <a:off x="0" y="0"/>
              <a:ext cx="626900" cy="5708159"/>
            </a:xfrm>
            <a:custGeom>
              <a:avLst/>
              <a:gdLst/>
              <a:ahLst/>
              <a:cxnLst/>
              <a:rect l="l" t="t" r="r" b="b"/>
              <a:pathLst>
                <a:path w="626900" h="5708159">
                  <a:moveTo>
                    <a:pt x="0" y="0"/>
                  </a:moveTo>
                  <a:lnTo>
                    <a:pt x="626900" y="0"/>
                  </a:lnTo>
                  <a:lnTo>
                    <a:pt x="626900" y="5708159"/>
                  </a:lnTo>
                  <a:lnTo>
                    <a:pt x="0" y="5708159"/>
                  </a:lnTo>
                  <a:close/>
                </a:path>
              </a:pathLst>
            </a:custGeom>
            <a:solidFill>
              <a:srgbClr val="4ADEDD"/>
            </a:solidFill>
          </p:spPr>
          <p:txBody>
            <a:bodyPr/>
            <a:lstStyle/>
            <a:p>
              <a:endParaRPr lang="en-US"/>
            </a:p>
          </p:txBody>
        </p:sp>
        <p:sp>
          <p:nvSpPr>
            <p:cNvPr id="6" name="TextBox 6"/>
            <p:cNvSpPr txBox="1"/>
            <p:nvPr/>
          </p:nvSpPr>
          <p:spPr>
            <a:xfrm>
              <a:off x="0" y="-47625"/>
              <a:ext cx="626900" cy="5755784"/>
            </a:xfrm>
            <a:prstGeom prst="rect">
              <a:avLst/>
            </a:prstGeom>
          </p:spPr>
          <p:txBody>
            <a:bodyPr lIns="50800" tIns="50800" rIns="50800" bIns="50800" rtlCol="0" anchor="ctr"/>
            <a:lstStyle/>
            <a:p>
              <a:pPr algn="ctr">
                <a:lnSpc>
                  <a:spcPts val="2239"/>
                </a:lnSpc>
              </a:pPr>
              <a:endParaRPr/>
            </a:p>
          </p:txBody>
        </p:sp>
      </p:grpSp>
      <p:grpSp>
        <p:nvGrpSpPr>
          <p:cNvPr id="7" name="Group 7"/>
          <p:cNvGrpSpPr/>
          <p:nvPr/>
        </p:nvGrpSpPr>
        <p:grpSpPr>
          <a:xfrm>
            <a:off x="1028700" y="1851581"/>
            <a:ext cx="6936677" cy="47625"/>
            <a:chOff x="0" y="0"/>
            <a:chExt cx="1826944" cy="12543"/>
          </a:xfrm>
        </p:grpSpPr>
        <p:sp>
          <p:nvSpPr>
            <p:cNvPr id="8" name="Freeform 8"/>
            <p:cNvSpPr/>
            <p:nvPr/>
          </p:nvSpPr>
          <p:spPr>
            <a:xfrm>
              <a:off x="0" y="0"/>
              <a:ext cx="1826944" cy="12543"/>
            </a:xfrm>
            <a:custGeom>
              <a:avLst/>
              <a:gdLst/>
              <a:ahLst/>
              <a:cxnLst/>
              <a:rect l="l" t="t" r="r" b="b"/>
              <a:pathLst>
                <a:path w="1826944" h="12543">
                  <a:moveTo>
                    <a:pt x="6272" y="0"/>
                  </a:moveTo>
                  <a:lnTo>
                    <a:pt x="1820672" y="0"/>
                  </a:lnTo>
                  <a:cubicBezTo>
                    <a:pt x="1822335" y="0"/>
                    <a:pt x="1823931" y="661"/>
                    <a:pt x="1825107" y="1837"/>
                  </a:cubicBezTo>
                  <a:cubicBezTo>
                    <a:pt x="1826283" y="3013"/>
                    <a:pt x="1826944" y="4608"/>
                    <a:pt x="1826944" y="6272"/>
                  </a:cubicBezTo>
                  <a:lnTo>
                    <a:pt x="1826944" y="6272"/>
                  </a:lnTo>
                  <a:cubicBezTo>
                    <a:pt x="1826944" y="7935"/>
                    <a:pt x="1826283" y="9530"/>
                    <a:pt x="1825107" y="10706"/>
                  </a:cubicBezTo>
                  <a:cubicBezTo>
                    <a:pt x="1823931" y="11882"/>
                    <a:pt x="1822335" y="12543"/>
                    <a:pt x="1820672" y="12543"/>
                  </a:cubicBezTo>
                  <a:lnTo>
                    <a:pt x="6272" y="12543"/>
                  </a:lnTo>
                  <a:cubicBezTo>
                    <a:pt x="4608" y="12543"/>
                    <a:pt x="3013" y="11882"/>
                    <a:pt x="1837" y="10706"/>
                  </a:cubicBezTo>
                  <a:cubicBezTo>
                    <a:pt x="661" y="9530"/>
                    <a:pt x="0" y="7935"/>
                    <a:pt x="0" y="6272"/>
                  </a:cubicBezTo>
                  <a:lnTo>
                    <a:pt x="0" y="6272"/>
                  </a:lnTo>
                  <a:cubicBezTo>
                    <a:pt x="0" y="4608"/>
                    <a:pt x="661" y="3013"/>
                    <a:pt x="1837" y="1837"/>
                  </a:cubicBezTo>
                  <a:cubicBezTo>
                    <a:pt x="3013" y="661"/>
                    <a:pt x="4608" y="0"/>
                    <a:pt x="6272" y="0"/>
                  </a:cubicBezTo>
                  <a:close/>
                </a:path>
              </a:pathLst>
            </a:custGeom>
            <a:solidFill>
              <a:srgbClr val="4ADEDD"/>
            </a:solidFill>
          </p:spPr>
          <p:txBody>
            <a:bodyPr/>
            <a:lstStyle/>
            <a:p>
              <a:endParaRPr lang="en-US"/>
            </a:p>
          </p:txBody>
        </p:sp>
        <p:sp>
          <p:nvSpPr>
            <p:cNvPr id="9" name="TextBox 9"/>
            <p:cNvSpPr txBox="1"/>
            <p:nvPr/>
          </p:nvSpPr>
          <p:spPr>
            <a:xfrm>
              <a:off x="0" y="-47625"/>
              <a:ext cx="1826944" cy="60168"/>
            </a:xfrm>
            <a:prstGeom prst="rect">
              <a:avLst/>
            </a:prstGeom>
          </p:spPr>
          <p:txBody>
            <a:bodyPr lIns="50800" tIns="50800" rIns="50800" bIns="50800" rtlCol="0" anchor="ctr"/>
            <a:lstStyle/>
            <a:p>
              <a:pPr algn="ctr">
                <a:lnSpc>
                  <a:spcPts val="2239"/>
                </a:lnSpc>
              </a:pPr>
              <a:endParaRPr/>
            </a:p>
          </p:txBody>
        </p:sp>
      </p:grpSp>
      <p:sp>
        <p:nvSpPr>
          <p:cNvPr id="10" name="TextBox 10"/>
          <p:cNvSpPr txBox="1"/>
          <p:nvPr/>
        </p:nvSpPr>
        <p:spPr>
          <a:xfrm>
            <a:off x="1028700" y="822881"/>
            <a:ext cx="12452475" cy="1028700"/>
          </a:xfrm>
          <a:prstGeom prst="rect">
            <a:avLst/>
          </a:prstGeom>
        </p:spPr>
        <p:txBody>
          <a:bodyPr lIns="0" tIns="0" rIns="0" bIns="0" rtlCol="0" anchor="t">
            <a:spAutoFit/>
          </a:bodyPr>
          <a:lstStyle/>
          <a:p>
            <a:pPr algn="l">
              <a:lnSpc>
                <a:spcPts val="8400"/>
              </a:lnSpc>
              <a:spcBef>
                <a:spcPct val="0"/>
              </a:spcBef>
            </a:pPr>
            <a:r>
              <a:rPr lang="en-US" sz="6000">
                <a:solidFill>
                  <a:srgbClr val="FFFFFF"/>
                </a:solidFill>
                <a:latin typeface="Saira Stencil One"/>
              </a:rPr>
              <a:t>2.1. MÔ TẢ DỮ LIỆU</a:t>
            </a:r>
          </a:p>
        </p:txBody>
      </p:sp>
      <p:sp>
        <p:nvSpPr>
          <p:cNvPr id="11" name="TextBox 11"/>
          <p:cNvSpPr txBox="1"/>
          <p:nvPr/>
        </p:nvSpPr>
        <p:spPr>
          <a:xfrm>
            <a:off x="11567927" y="4449799"/>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01</a:t>
            </a:r>
          </a:p>
        </p:txBody>
      </p:sp>
      <p:sp>
        <p:nvSpPr>
          <p:cNvPr id="12" name="TextBox 12"/>
          <p:cNvSpPr txBox="1"/>
          <p:nvPr/>
        </p:nvSpPr>
        <p:spPr>
          <a:xfrm>
            <a:off x="11567927" y="6589977"/>
            <a:ext cx="496110" cy="297180"/>
          </a:xfrm>
          <a:prstGeom prst="rect">
            <a:avLst/>
          </a:prstGeom>
        </p:spPr>
        <p:txBody>
          <a:bodyPr lIns="0" tIns="0" rIns="0" bIns="0" rtlCol="0" anchor="t">
            <a:spAutoFit/>
          </a:bodyPr>
          <a:lstStyle/>
          <a:p>
            <a:pPr algn="ctr">
              <a:lnSpc>
                <a:spcPts val="2519"/>
              </a:lnSpc>
              <a:spcBef>
                <a:spcPct val="0"/>
              </a:spcBef>
            </a:pPr>
            <a:r>
              <a:rPr lang="en-US" sz="1799">
                <a:solidFill>
                  <a:srgbClr val="07032B"/>
                </a:solidFill>
                <a:latin typeface="Open Sans Bold"/>
              </a:rPr>
              <a:t>02</a:t>
            </a:r>
          </a:p>
        </p:txBody>
      </p:sp>
      <p:sp>
        <p:nvSpPr>
          <p:cNvPr id="13" name="TextBox 13"/>
          <p:cNvSpPr txBox="1"/>
          <p:nvPr/>
        </p:nvSpPr>
        <p:spPr>
          <a:xfrm>
            <a:off x="1028700" y="1968447"/>
            <a:ext cx="16230600" cy="9665970"/>
          </a:xfrm>
          <a:prstGeom prst="rect">
            <a:avLst/>
          </a:prstGeom>
        </p:spPr>
        <p:txBody>
          <a:bodyPr lIns="0" tIns="0" rIns="0" bIns="0" rtlCol="0" anchor="t">
            <a:spAutoFit/>
          </a:bodyPr>
          <a:lstStyle/>
          <a:p>
            <a:pPr algn="l">
              <a:lnSpc>
                <a:spcPts val="5490"/>
              </a:lnSpc>
            </a:pPr>
            <a:r>
              <a:rPr lang="en-US" sz="3000">
                <a:solidFill>
                  <a:srgbClr val="FFFFFF"/>
                </a:solidFill>
                <a:latin typeface="Montserrat Bold"/>
              </a:rPr>
              <a:t>Dữ liệu nghiên cứu bao gồm thông tin cơ bản của khách hàng từ các hoạt động trên trang web. Các biến thu thập giúp phân tích hành vi và đặc điểm khách hàng, bao gồm:</a:t>
            </a:r>
          </a:p>
          <a:p>
            <a:pPr marL="647700" lvl="1" indent="-323850" algn="l">
              <a:lnSpc>
                <a:spcPts val="5490"/>
              </a:lnSpc>
              <a:buFont typeface="Arial"/>
              <a:buChar char="•"/>
            </a:pPr>
            <a:r>
              <a:rPr lang="en-US" sz="3000">
                <a:solidFill>
                  <a:srgbClr val="FFFFFF"/>
                </a:solidFill>
                <a:latin typeface="Montserrat Bold"/>
              </a:rPr>
              <a:t>Số lần tương tác với giỏ hàng, xem chi tiết sản phẩm.</a:t>
            </a:r>
          </a:p>
          <a:p>
            <a:pPr marL="647700" lvl="1" indent="-323850" algn="l">
              <a:lnSpc>
                <a:spcPts val="5490"/>
              </a:lnSpc>
              <a:buFont typeface="Arial"/>
              <a:buChar char="•"/>
            </a:pPr>
            <a:r>
              <a:rPr lang="en-US" sz="3000">
                <a:solidFill>
                  <a:srgbClr val="FFFFFF"/>
                </a:solidFill>
                <a:latin typeface="Montserrat Bold"/>
              </a:rPr>
              <a:t>Các thao tác trên trang như sắp xếp, lựa chọn hình ảnh, truy cập trang tài khoản.</a:t>
            </a:r>
          </a:p>
          <a:p>
            <a:pPr marL="647700" lvl="1" indent="-323850" algn="l">
              <a:lnSpc>
                <a:spcPts val="5490"/>
              </a:lnSpc>
              <a:buFont typeface="Arial"/>
              <a:buChar char="•"/>
            </a:pPr>
            <a:r>
              <a:rPr lang="en-US" sz="3000">
                <a:solidFill>
                  <a:srgbClr val="FFFFFF"/>
                </a:solidFill>
                <a:latin typeface="Montserrat Bold"/>
              </a:rPr>
              <a:t>Xem chi tiết giao hàng, trả hàng, thanh toán và bảng kích thước.</a:t>
            </a:r>
          </a:p>
          <a:p>
            <a:pPr marL="647700" lvl="1" indent="-323850" algn="l">
              <a:lnSpc>
                <a:spcPts val="5490"/>
              </a:lnSpc>
              <a:buFont typeface="Arial"/>
              <a:buChar char="•"/>
            </a:pPr>
            <a:r>
              <a:rPr lang="en-US" sz="3000">
                <a:solidFill>
                  <a:srgbClr val="FFFFFF"/>
                </a:solidFill>
                <a:latin typeface="Montserrat Bold"/>
              </a:rPr>
              <a:t>Thông tin về loại thiết bị sử dụng (máy tính, máy tính bảng, điện thoại) và vị trí địa lý.</a:t>
            </a:r>
          </a:p>
          <a:p>
            <a:pPr algn="l">
              <a:lnSpc>
                <a:spcPts val="5490"/>
              </a:lnSpc>
            </a:pPr>
            <a:r>
              <a:rPr lang="en-US" sz="3000">
                <a:solidFill>
                  <a:srgbClr val="FFFFFF"/>
                </a:solidFill>
                <a:latin typeface="Montserrat Bold"/>
              </a:rPr>
              <a:t>Dữ liệu này giúp cung cấp cái nhìn toàn diện về mẫu hành vi người dùng, hỗ trợ tối ưu hóa chiến lược marketing và bán hàng.</a:t>
            </a:r>
          </a:p>
          <a:p>
            <a:pPr algn="l">
              <a:lnSpc>
                <a:spcPts val="5490"/>
              </a:lnSpc>
            </a:pPr>
            <a:endParaRPr lang="en-US" sz="3000">
              <a:solidFill>
                <a:srgbClr val="FFFFFF"/>
              </a:solidFill>
              <a:latin typeface="Montserrat Bold"/>
            </a:endParaRPr>
          </a:p>
          <a:p>
            <a:pPr algn="l">
              <a:lnSpc>
                <a:spcPts val="5490"/>
              </a:lnSpc>
            </a:pPr>
            <a:endParaRPr lang="en-US" sz="3000">
              <a:solidFill>
                <a:srgbClr val="FFFFFF"/>
              </a:solidFill>
              <a:latin typeface="Montserrat Bold"/>
            </a:endParaRPr>
          </a:p>
          <a:p>
            <a:pPr algn="l">
              <a:lnSpc>
                <a:spcPts val="5490"/>
              </a:lnSpc>
            </a:pPr>
            <a:endParaRPr lang="en-US" sz="3000">
              <a:solidFill>
                <a:srgbClr val="FFFFFF"/>
              </a:solidFill>
              <a:latin typeface="Montserrat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1576</Words>
  <Application>Microsoft Office PowerPoint</Application>
  <PresentationFormat>Custom</PresentationFormat>
  <Paragraphs>136</Paragraphs>
  <Slides>37</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37</vt:i4>
      </vt:variant>
    </vt:vector>
  </HeadingPairs>
  <TitlesOfParts>
    <vt:vector size="47" baseType="lpstr">
      <vt:lpstr>Montserrat</vt:lpstr>
      <vt:lpstr>Poppins Bold</vt:lpstr>
      <vt:lpstr>Saira Stencil One</vt:lpstr>
      <vt:lpstr>Calibri</vt:lpstr>
      <vt:lpstr>Open Sans Bold</vt:lpstr>
      <vt:lpstr>Arial</vt:lpstr>
      <vt:lpstr>Montserrat Bold</vt:lpstr>
      <vt:lpstr>Open Sans</vt:lpstr>
      <vt:lpstr>Noto Serif Display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IntroDE2</dc:title>
  <cp:lastModifiedBy>Võ Trọng Nhơn</cp:lastModifiedBy>
  <cp:revision>2</cp:revision>
  <dcterms:created xsi:type="dcterms:W3CDTF">2006-08-16T00:00:00Z</dcterms:created>
  <dcterms:modified xsi:type="dcterms:W3CDTF">2024-05-26T01:57:51Z</dcterms:modified>
  <dc:identifier>DAGF03TjAPA</dc:identifier>
</cp:coreProperties>
</file>

<file path=docProps/thumbnail.jpeg>
</file>